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10080">
          <a:solidFill>
            <a:srgbClr val="8B8B8B"/>
          </a:solidFill>
          <a:round/>
        </a:ln>
      </c:spPr>
    </c:floor>
    <c:sideWall>
      <c:thickness val="0"/>
      <c:spPr>
        <a:noFill/>
        <a:ln w="10080">
          <a:solidFill>
            <a:srgbClr val="8B8B8B"/>
          </a:solidFill>
          <a:round/>
        </a:ln>
      </c:spPr>
    </c:sideWall>
    <c:backWall>
      <c:thickness val="0"/>
      <c:spPr>
        <a:noFill/>
        <a:ln w="10080">
          <a:solidFill>
            <a:srgbClr val="8B8B8B"/>
          </a:solidFill>
          <a:round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rgbClr val="F0A22E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Franklin Gothic Book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</c:dLbls>
          <c:cat>
            <c:strRef>
              <c:f>categories</c:f>
              <c:strCache>
                <c:ptCount val="7"/>
                <c:pt idx="0">
                  <c:v>ADHD bez komorbidity</c:v>
                </c:pt>
                <c:pt idx="1">
                  <c:v>opozičná porucha vzdoru</c:v>
                </c:pt>
                <c:pt idx="2">
                  <c:v>úzkostné poruchy</c:v>
                </c:pt>
                <c:pt idx="3">
                  <c:v>poruchy učenia</c:v>
                </c:pt>
                <c:pt idx="4">
                  <c:v>poruchy emócií</c:v>
                </c:pt>
                <c:pt idx="5">
                  <c:v>poruchy správania</c:v>
                </c:pt>
                <c:pt idx="6">
                  <c:v>tiky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70</c:v>
                </c:pt>
                <c:pt idx="1">
                  <c:v>40</c:v>
                </c:pt>
                <c:pt idx="2">
                  <c:v>32</c:v>
                </c:pt>
                <c:pt idx="3">
                  <c:v>32</c:v>
                </c:pt>
                <c:pt idx="4">
                  <c:v>28</c:v>
                </c:pt>
                <c:pt idx="5">
                  <c:v>28</c:v>
                </c:pt>
                <c:pt idx="6">
                  <c:v>15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Rad 2</c:v>
                </c:pt>
              </c:strCache>
            </c:strRef>
          </c:tx>
          <c:spPr>
            <a:solidFill>
              <a:srgbClr val="A5644E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Franklin Gothic Book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</c:dLbls>
          <c:cat>
            <c:strRef>
              <c:f>categories</c:f>
              <c:strCache>
                <c:ptCount val="7"/>
                <c:pt idx="0">
                  <c:v>ADHD bez komorbidity</c:v>
                </c:pt>
                <c:pt idx="1">
                  <c:v>opozičná porucha vzdoru</c:v>
                </c:pt>
                <c:pt idx="2">
                  <c:v>úzkostné poruchy</c:v>
                </c:pt>
                <c:pt idx="3">
                  <c:v>poruchy učenia</c:v>
                </c:pt>
                <c:pt idx="4">
                  <c:v>poruchy emócií</c:v>
                </c:pt>
                <c:pt idx="5">
                  <c:v>poruchy správania</c:v>
                </c:pt>
                <c:pt idx="6">
                  <c:v>tiky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Rad 3</c:v>
                </c:pt>
              </c:strCache>
            </c:strRef>
          </c:tx>
          <c:spPr>
            <a:solidFill>
              <a:srgbClr val="B58B8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Franklin Gothic Book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</c:dLbls>
          <c:cat>
            <c:strRef>
              <c:f>categories</c:f>
              <c:strCache>
                <c:ptCount val="7"/>
                <c:pt idx="0">
                  <c:v>ADHD bez komorbidity</c:v>
                </c:pt>
                <c:pt idx="1">
                  <c:v>opozičná porucha vzdoru</c:v>
                </c:pt>
                <c:pt idx="2">
                  <c:v>úzkostné poruchy</c:v>
                </c:pt>
                <c:pt idx="3">
                  <c:v>poruchy učenia</c:v>
                </c:pt>
                <c:pt idx="4">
                  <c:v>poruchy emócií</c:v>
                </c:pt>
                <c:pt idx="5">
                  <c:v>poruchy správania</c:v>
                </c:pt>
                <c:pt idx="6">
                  <c:v>tiky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774656"/>
        <c:axId val="40801024"/>
        <c:axId val="0"/>
      </c:bar3DChart>
      <c:catAx>
        <c:axId val="40774656"/>
        <c:scaling>
          <c:orientation val="minMax"/>
        </c:scaling>
        <c:delete val="0"/>
        <c:axPos val="b"/>
        <c:numFmt formatCode="[$-41B]dd/mm/yyyy" sourceLinked="1"/>
        <c:majorTickMark val="out"/>
        <c:minorTickMark val="none"/>
        <c:tickLblPos val="nextTo"/>
        <c:spPr>
          <a:ln w="100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Franklin Gothic Book"/>
              </a:defRPr>
            </a:pPr>
            <a:endParaRPr lang="sk-SK"/>
          </a:p>
        </c:txPr>
        <c:crossAx val="40801024"/>
        <c:crosses val="autoZero"/>
        <c:auto val="1"/>
        <c:lblAlgn val="ctr"/>
        <c:lblOffset val="100"/>
        <c:noMultiLvlLbl val="0"/>
      </c:catAx>
      <c:valAx>
        <c:axId val="40801024"/>
        <c:scaling>
          <c:orientation val="minMax"/>
        </c:scaling>
        <c:delete val="0"/>
        <c:axPos val="l"/>
        <c:majorGridlines>
          <c:spPr>
            <a:ln w="10080">
              <a:solidFill>
                <a:srgbClr val="8B8B8B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00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Franklin Gothic Book"/>
              </a:defRPr>
            </a:pPr>
            <a:endParaRPr lang="sk-SK"/>
          </a:p>
        </c:txPr>
        <c:crossAx val="40774656"/>
        <c:crosses val="autoZero"/>
        <c:crossBetween val="between"/>
      </c:valAx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Franklin Gothic Book"/>
            </a:defRPr>
          </a:pPr>
          <a:endParaRPr lang="sk-SK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Kliknúť pre presun snímky</a:t>
            </a: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sk-SK" sz="2000" b="0" strike="noStrike" spc="-1">
                <a:latin typeface="Arial"/>
              </a:rPr>
              <a:t>Kliknúť pre úpravu formátu poznámok</a:t>
            </a:r>
          </a:p>
        </p:txBody>
      </p:sp>
      <p:sp>
        <p:nvSpPr>
          <p:cNvPr id="13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sk-SK" sz="1400" b="0" strike="noStrike" spc="-1">
                <a:latin typeface="Times New Roman"/>
              </a:rPr>
              <a:t>&lt;hlavička&gt;</a:t>
            </a:r>
          </a:p>
        </p:txBody>
      </p:sp>
      <p:sp>
        <p:nvSpPr>
          <p:cNvPr id="13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sk-SK" sz="1400" b="0" strike="noStrike" spc="-1">
                <a:latin typeface="Times New Roman"/>
              </a:rPr>
              <a:t>&lt;dátum/čas&gt;</a:t>
            </a:r>
          </a:p>
        </p:txBody>
      </p:sp>
      <p:sp>
        <p:nvSpPr>
          <p:cNvPr id="13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sk-SK" sz="1400" b="0" strike="noStrike" spc="-1">
                <a:latin typeface="Times New Roman"/>
              </a:rPr>
              <a:t>&lt;päta&gt;</a:t>
            </a:r>
          </a:p>
        </p:txBody>
      </p:sp>
      <p:sp>
        <p:nvSpPr>
          <p:cNvPr id="13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01A558A-94F5-4459-99D7-121BE4B93399}" type="slidenum">
              <a:rPr lang="sk-SK" sz="1400" b="0" strike="noStrike" spc="-1">
                <a:latin typeface="Times New Roman"/>
              </a:rPr>
              <a:t>‹#›</a:t>
            </a:fld>
            <a:endParaRPr lang="sk-SK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614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sk-SK" sz="2000" b="0" strike="noStrike" spc="-1">
                <a:latin typeface="Arial"/>
              </a:rPr>
              <a:t>2.=usmerniť pozornosť k podstatným informáciám z paralelného spracovania všetkých podnetov</a:t>
            </a:r>
          </a:p>
          <a:p>
            <a:pPr marL="216000" indent="-216000">
              <a:lnSpc>
                <a:spcPct val="100000"/>
              </a:lnSpc>
            </a:pPr>
            <a:r>
              <a:rPr lang="sk-SK" sz="2000" b="0" strike="noStrike" spc="-1">
                <a:latin typeface="Arial"/>
              </a:rPr>
              <a:t>4.=vytváranie sekvencia a realizácia plánov, nedostatočná sebainštruktáž s minimálnou internalizáciou</a:t>
            </a:r>
          </a:p>
          <a:p>
            <a:pPr marL="216000" indent="-216000">
              <a:lnSpc>
                <a:spcPct val="100000"/>
              </a:lnSpc>
            </a:pPr>
            <a:endParaRPr lang="sk-SK" sz="2000" b="0" strike="noStrike" spc="-1">
              <a:latin typeface="Arial"/>
            </a:endParaRPr>
          </a:p>
        </p:txBody>
      </p:sp>
      <p:sp>
        <p:nvSpPr>
          <p:cNvPr id="21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E61E9C3-EB50-4063-BF83-5581D878EF09}" type="slidenum">
              <a:rPr lang="sk-SK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sk-SK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sk-SK" sz="2000" b="0" strike="noStrike" spc="-1">
                <a:latin typeface="Arial"/>
              </a:rPr>
              <a:t>Výskumy ukazujú, že keď sa dieťa s ADHD pokúša o koncentráciu, mozog stále ešte pokračuje v produkcii pomalej vlnovej aktivity – tá vedie k nízkemu stupňu bdelosti</a:t>
            </a:r>
          </a:p>
        </p:txBody>
      </p:sp>
      <p:sp>
        <p:nvSpPr>
          <p:cNvPr id="21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1F02AE9-1069-45F6-9E53-56CDD89F6D74}" type="slidenum">
              <a:rPr lang="sk-SK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sk-SK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502884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505320" y="2526840"/>
            <a:ext cx="502884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82200" y="252684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205600" y="61668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905880" y="61668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505320" y="252684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5205600" y="252684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905880" y="252684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3505320" y="616680"/>
            <a:ext cx="5028840" cy="365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502884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380880" y="4993920"/>
            <a:ext cx="5866920" cy="2421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505320" y="616680"/>
            <a:ext cx="5028840" cy="365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82200" y="252684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502884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502884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505320" y="2526840"/>
            <a:ext cx="502884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82200" y="252684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205600" y="61668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905880" y="61668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3505320" y="252684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5205600" y="252684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905880" y="252684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3505320" y="616680"/>
            <a:ext cx="5028840" cy="365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502884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502884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380880" y="4993920"/>
            <a:ext cx="5866920" cy="2421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82200" y="252684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502884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502884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05320" y="2526840"/>
            <a:ext cx="502884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82200" y="252684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205600" y="61668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905880" y="61668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3505320" y="252684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5205600" y="252684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6905880" y="2526840"/>
            <a:ext cx="1618920" cy="174420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80880" y="4993920"/>
            <a:ext cx="5866920" cy="2421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3657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82200" y="252684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50532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82200" y="616680"/>
            <a:ext cx="245376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2526840"/>
            <a:ext cx="5028840" cy="174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cap="all" spc="-1">
                <a:solidFill>
                  <a:srgbClr val="4E3B30"/>
                </a:solidFill>
                <a:latin typeface="Franklin Gothic Medium"/>
              </a:rPr>
              <a:t>Kliknite sem a upravte štýl predlohy nadpisov.</a:t>
            </a:r>
            <a:endParaRPr lang="sk-SK" sz="3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89448D7-5B13-4549-83D0-68B343DA9AC3}" type="datetime1"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2. 4. 2020</a:t>
            </a:fld>
            <a:endParaRPr lang="sk-SK" sz="12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6294503-4D4A-42A9-9295-259495B201E8}" type="slidenum"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‹#›</a:t>
            </a:fld>
            <a:endParaRPr lang="sk-SK" sz="1200" b="0" strike="noStrike" spc="-1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400" b="0" strike="noStrike" spc="-1">
                <a:solidFill>
                  <a:srgbClr val="4E3B30"/>
                </a:solidFill>
                <a:latin typeface="Franklin Gothic Book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4E3B30"/>
                </a:solidFill>
                <a:latin typeface="Franklin Gothic Book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solidFill>
                  <a:srgbClr val="4E3B30"/>
                </a:solidFill>
                <a:latin typeface="Franklin Gothic Book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4E3B30"/>
                </a:solidFill>
                <a:latin typeface="Franklin Gothic Book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4E3B30"/>
                </a:solidFill>
                <a:latin typeface="Franklin Gothic Book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4E3B30"/>
                </a:solidFill>
                <a:latin typeface="Franklin Gothic Book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cap="all" spc="-1">
                <a:solidFill>
                  <a:srgbClr val="4E3B30"/>
                </a:solidFill>
                <a:latin typeface="Franklin Gothic Medium"/>
              </a:rPr>
              <a:t>Kliknite sem a upravte štýl predlohy nadpisov.</a:t>
            </a:r>
            <a:endParaRPr lang="sk-SK" sz="3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Kliknite sem a upravte štýly predlohy textu.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sk-SK" sz="2800" b="0" strike="noStrike" spc="-1">
                <a:solidFill>
                  <a:srgbClr val="4E3B30"/>
                </a:solidFill>
                <a:latin typeface="Franklin Gothic Book"/>
              </a:rPr>
              <a:t>Druhá úroveň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sk-SK" sz="2400" b="0" strike="noStrike" spc="-1">
                <a:solidFill>
                  <a:srgbClr val="4E3B30"/>
                </a:solidFill>
                <a:latin typeface="Franklin Gothic Book"/>
              </a:rPr>
              <a:t>Tretia úroveň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sk-SK" sz="2000" b="0" strike="noStrike" spc="-1">
                <a:solidFill>
                  <a:srgbClr val="4E3B30"/>
                </a:solidFill>
                <a:latin typeface="Franklin Gothic Book"/>
              </a:rPr>
              <a:t>Štvrtá úroveň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sk-SK" sz="1800" b="0" strike="noStrike" spc="-1">
                <a:solidFill>
                  <a:srgbClr val="4E3B30"/>
                </a:solidFill>
                <a:latin typeface="Franklin Gothic Book"/>
              </a:rPr>
              <a:t>Piata úroveň</a:t>
            </a:r>
          </a:p>
        </p:txBody>
      </p:sp>
      <p:sp>
        <p:nvSpPr>
          <p:cNvPr id="50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E1C64C01-CAA3-4CB4-BEA0-F48E0AAEC483}" type="datetime1"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2. 4. 2020</a:t>
            </a:fld>
            <a:endParaRPr lang="sk-SK" sz="1200" b="0" strike="noStrike" spc="-1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014B46-892D-406B-AE18-14BF7C60AB03}" type="slidenum"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‹#›</a:t>
            </a:fld>
            <a:endParaRPr lang="sk-SK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3505320" y="616680"/>
            <a:ext cx="5028840" cy="36572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k-SK" sz="3200" b="0" strike="noStrike" spc="-1">
                <a:solidFill>
                  <a:srgbClr val="000000"/>
                </a:solidFill>
                <a:latin typeface="Franklin Gothic Book"/>
              </a:rPr>
              <a:t>Ak chcete pridať obrázok, kliknite na ikonu</a:t>
            </a:r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A4E445D1-72AF-423E-B5CE-128DA3D2A9D2}" type="datetime1"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2. 4. 2020</a:t>
            </a:fld>
            <a:endParaRPr lang="sk-SK" sz="1200" b="0" strike="noStrike" spc="-1"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183D531-2185-480E-A59B-43146E087A15}" type="slidenum"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‹#›</a:t>
            </a:fld>
            <a:endParaRPr lang="sk-SK" sz="1200" b="0" strike="noStrike" spc="-1">
              <a:latin typeface="Times New Roman"/>
            </a:endParaRPr>
          </a:p>
        </p:txBody>
      </p:sp>
      <p:sp>
        <p:nvSpPr>
          <p:cNvPr id="96" name="PlaceHolder 8"/>
          <p:cNvSpPr>
            <a:spLocks noGrp="1"/>
          </p:cNvSpPr>
          <p:nvPr>
            <p:ph type="title"/>
          </p:nvPr>
        </p:nvSpPr>
        <p:spPr>
          <a:xfrm>
            <a:off x="380880" y="4993920"/>
            <a:ext cx="5866920" cy="52200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2000" b="1" strike="noStrike" cap="all" spc="-1">
                <a:solidFill>
                  <a:srgbClr val="4E3B30"/>
                </a:solidFill>
                <a:latin typeface="Franklin Gothic Medium"/>
              </a:rPr>
              <a:t>Kliknite sem a upravte štýl predlohy nadpisov.</a:t>
            </a:r>
            <a:endParaRPr lang="sk-SK" sz="20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7" name="PlaceHolder 9"/>
          <p:cNvSpPr>
            <a:spLocks noGrp="1"/>
          </p:cNvSpPr>
          <p:nvPr>
            <p:ph type="body"/>
          </p:nvPr>
        </p:nvSpPr>
        <p:spPr>
          <a:xfrm>
            <a:off x="380880" y="5533200"/>
            <a:ext cx="5866920" cy="767880"/>
          </a:xfrm>
          <a:prstGeom prst="rect">
            <a:avLst/>
          </a:prstGeom>
        </p:spPr>
        <p:txBody>
          <a:bodyPr lIns="109800" tIns="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sk-SK" sz="1400" b="0" strike="noStrike" spc="-1">
                <a:solidFill>
                  <a:srgbClr val="4E3B30"/>
                </a:solidFill>
                <a:latin typeface="Franklin Gothic Book"/>
              </a:rPr>
              <a:t>Kliknite sem a upravte štýly predlohy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ntrumnadania.sk/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www.displus.sk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predys.szm.com/" TargetMode="External"/><Relationship Id="rId5" Type="http://schemas.openxmlformats.org/officeDocument/2006/relationships/hyperlink" Target="http://www.europoradna.sk/" TargetMode="External"/><Relationship Id="rId4" Type="http://schemas.openxmlformats.org/officeDocument/2006/relationships/hyperlink" Target="http://www.poruchypozornosti.s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380880" y="4853520"/>
            <a:ext cx="8457840" cy="1221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97000"/>
          </a:bodyPr>
          <a:lstStyle/>
          <a:p>
            <a:pPr>
              <a:lnSpc>
                <a:spcPct val="100000"/>
              </a:lnSpc>
            </a:pPr>
            <a:r>
              <a:rPr lang="sk-SK" sz="8000" b="0" strike="noStrike" cap="all" spc="-1">
                <a:solidFill>
                  <a:srgbClr val="4E3B30"/>
                </a:solidFill>
                <a:latin typeface="Bauhaus 93"/>
              </a:rPr>
              <a:t>ADHD</a:t>
            </a:r>
            <a:endParaRPr lang="sk-SK" sz="80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380880" y="3886200"/>
            <a:ext cx="8457840" cy="91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sk-SK" sz="2400" b="0" strike="noStrike" spc="-1">
                <a:solidFill>
                  <a:srgbClr val="44342A"/>
                </a:solidFill>
                <a:latin typeface="Franklin Gothic Book"/>
              </a:rPr>
              <a:t>Slávka Mervová</a:t>
            </a:r>
            <a:endParaRPr lang="sk-SK" sz="2400" b="0" strike="noStrike" spc="-1">
              <a:latin typeface="Arial"/>
            </a:endParaRPr>
          </a:p>
        </p:txBody>
      </p:sp>
      <p:sp>
        <p:nvSpPr>
          <p:cNvPr id="142" name="TextShape 3"/>
          <p:cNvSpPr txBox="1"/>
          <p:nvPr/>
        </p:nvSpPr>
        <p:spPr>
          <a:xfrm>
            <a:off x="3124080" y="76320"/>
            <a:ext cx="33523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  <p:pic>
        <p:nvPicPr>
          <p:cNvPr id="143" name="Zástupný symbol obsahu 3" descr="ADHD.jpg"/>
          <p:cNvPicPr/>
          <p:nvPr/>
        </p:nvPicPr>
        <p:blipFill>
          <a:blip r:embed="rId3"/>
          <a:stretch/>
        </p:blipFill>
        <p:spPr>
          <a:xfrm>
            <a:off x="4714920" y="714240"/>
            <a:ext cx="2285640" cy="171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cap="all" spc="-1">
                <a:solidFill>
                  <a:srgbClr val="4E3B30"/>
                </a:solidFill>
                <a:latin typeface="Franklin Gothic Medium"/>
              </a:rPr>
              <a:t>e. impulzivita</a:t>
            </a:r>
            <a:endParaRPr lang="sk-SK" sz="3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náhle, nepremyslené činy, rýchle závery (k vlastnej škode), neschopnosť odložiť akciu, jednanie bez zreteľa na konzekvenciu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nepoučí sa (z trestu)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chaotickosť a nepredikovateľnosť narúša i gnostické funkcie – dieťa nesplní ulohu, hoci má intelektové predpoklady k jej vyriešeniu</a:t>
            </a:r>
          </a:p>
        </p:txBody>
      </p:sp>
      <p:sp>
        <p:nvSpPr>
          <p:cNvPr id="181" name="TextShape 3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cap="all" spc="-1">
                <a:solidFill>
                  <a:srgbClr val="4E3B30"/>
                </a:solidFill>
                <a:latin typeface="Franklin Gothic Medium"/>
              </a:rPr>
              <a:t>f. Sociálna maladaptácia</a:t>
            </a:r>
            <a:endParaRPr lang="sk-SK" sz="3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neschopnosť súhry s vrstovníkmi, sú odmietaní všade (doma, v škole, v športe a hrách...)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familiárnosť nepríslušne k veku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frustrácia zo sociálnej neúspešnosti a znížená tolerancia k stresu vedie k šaškovaniu, negativizmu, dysfórii, neskôr k poruchám správania (klamstvá, krádeže, bláznivé sázky...) kupujú si akceptáciu, ktorú však zničia impulzivitou</a:t>
            </a:r>
          </a:p>
        </p:txBody>
      </p:sp>
      <p:sp>
        <p:nvSpPr>
          <p:cNvPr id="184" name="TextShape 3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3600" b="0" strike="noStrike" cap="all" spc="-1">
                <a:solidFill>
                  <a:srgbClr val="4E3B30"/>
                </a:solidFill>
                <a:latin typeface="Franklin Gothic Medium"/>
              </a:rPr>
              <a:t>  ADHD – denné snenie</a:t>
            </a:r>
            <a:endParaRPr lang="sk-SK" sz="3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86" name="Picture 3" descr="PET1"/>
          <p:cNvPicPr/>
          <p:nvPr/>
        </p:nvPicPr>
        <p:blipFill>
          <a:blip r:embed="rId4"/>
          <a:stretch/>
        </p:blipFill>
        <p:spPr>
          <a:xfrm>
            <a:off x="1143000" y="1928880"/>
            <a:ext cx="2999880" cy="4398120"/>
          </a:xfrm>
          <a:prstGeom prst="rect">
            <a:avLst/>
          </a:prstGeom>
          <a:ln>
            <a:noFill/>
          </a:ln>
        </p:spPr>
      </p:pic>
      <p:sp>
        <p:nvSpPr>
          <p:cNvPr id="187" name="TextShape 2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  <p:pic>
        <p:nvPicPr>
          <p:cNvPr id="188" name="Picture 4" descr="PET2"/>
          <p:cNvPicPr/>
          <p:nvPr/>
        </p:nvPicPr>
        <p:blipFill>
          <a:blip r:embed="rId5"/>
          <a:stretch/>
        </p:blipFill>
        <p:spPr>
          <a:xfrm>
            <a:off x="5003640" y="1989000"/>
            <a:ext cx="3139560" cy="446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randomBar dir="vert"/>
    <p:sndAc>
      <p:stSnd>
        <p:snd r:embed="rId3" name="audio1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cap="all" spc="-1">
                <a:solidFill>
                  <a:srgbClr val="4E3B30"/>
                </a:solidFill>
                <a:latin typeface="Franklin Gothic Medium"/>
              </a:rPr>
              <a:t>Terapeutické odporúčania</a:t>
            </a:r>
            <a:endParaRPr lang="sk-SK" sz="3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304920" y="1554120"/>
            <a:ext cx="8686440" cy="4946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89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Ak pracujú pod </a:t>
            </a: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kontrolou</a:t>
            </a: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, sú ich výsledky lepšie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Dospelý musí za nich dodržiavať </a:t>
            </a: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hranice</a:t>
            </a:r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Dospelý musí </a:t>
            </a: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štrukturovať</a:t>
            </a: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 ich pracovný proces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Dospelý musí </a:t>
            </a: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eliminovať</a:t>
            </a: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 vplyvy okolia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Keďže si nie sú schopní odoprieť okamžitú odmenu je nutné ich </a:t>
            </a: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odmeňovať ihneď</a:t>
            </a:r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Rešpektovať  výkyvy </a:t>
            </a: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vo výkonoch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Nekárať – paradoxne viac hnevajú, aby si získali našu pozornosť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Netrestať  - sú </a:t>
            </a: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neponaučiteľní</a:t>
            </a: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 z trestu</a:t>
            </a:r>
          </a:p>
        </p:txBody>
      </p:sp>
      <p:sp>
        <p:nvSpPr>
          <p:cNvPr id="191" name="TextShape 3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304920" y="1554120"/>
            <a:ext cx="8686440" cy="5017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71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Nekritizujeme, neobviňujeme, spoločne hľadáme príčiny zlyhania a kladieme nové – </a:t>
            </a: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zvládnuteľné</a:t>
            </a: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 – úlohy, ktoré podľa potreby (aktuálneho stavu žiaka) reformulujeme, aby bol vždy dostatočne odmeňovaný, alebo primerane trestaný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Naučiť sa </a:t>
            </a: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účinne udeľovať príkazy </a:t>
            </a: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– pri zachovaní očného kontaktu, neudeľovať mnoho príkazov, v pozitívnej atmosfére... Pripraviť sa na zvládnutie negatívnych konzekvencií správania, posilňovať adaptívne prejavy = určité správanie / reakcie sú častejšie alebo silnejšie,pokiaľ nasleduje ocenenie</a:t>
            </a:r>
          </a:p>
        </p:txBody>
      </p:sp>
      <p:sp>
        <p:nvSpPr>
          <p:cNvPr id="193" name="TextShape 2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304920" y="1554120"/>
            <a:ext cx="8686440" cy="4946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2800" b="0" strike="noStrike" spc="-1">
                <a:solidFill>
                  <a:srgbClr val="4E3B30"/>
                </a:solidFill>
                <a:latin typeface="Franklin Gothic Book"/>
              </a:rPr>
              <a:t>Deti radi počujú pochvalu a stojí im za snahu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2800" b="1" strike="noStrike" spc="-1">
                <a:solidFill>
                  <a:srgbClr val="4E3B30"/>
                </a:solidFill>
                <a:latin typeface="Franklin Gothic Book"/>
              </a:rPr>
              <a:t>Vždy je čo pochváliť </a:t>
            </a:r>
            <a:r>
              <a:rPr lang="sk-SK" sz="2800" b="0" strike="noStrike" spc="-1">
                <a:solidFill>
                  <a:srgbClr val="4E3B30"/>
                </a:solidFill>
                <a:latin typeface="Franklin Gothic Book"/>
              </a:rPr>
              <a:t>(napr. hoci len za to, že prišlo k tabuli bez toho, aby niekoho podšťuchlo) – zásada: </a:t>
            </a:r>
            <a:r>
              <a:rPr lang="sk-SK" sz="2800" b="1" strike="noStrike" spc="-1">
                <a:solidFill>
                  <a:srgbClr val="4E3B30"/>
                </a:solidFill>
                <a:latin typeface="Franklin Gothic Book"/>
              </a:rPr>
              <a:t>nachytať dieťa, keď je dobré</a:t>
            </a:r>
            <a:endParaRPr lang="sk-SK" sz="2800" b="0" strike="noStrike" spc="-1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2800" b="0" strike="noStrike" spc="-1">
                <a:solidFill>
                  <a:srgbClr val="4E3B30"/>
                </a:solidFill>
                <a:latin typeface="Franklin Gothic Book"/>
              </a:rPr>
              <a:t>Pomôžme ich dosiahnúť správne jednanie plánovaním situácií – nevystavujme ho hneď kritickým situáciám, v ktorých hrozí riziko, že neuspejú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2800" b="0" strike="noStrike" spc="-1">
                <a:solidFill>
                  <a:srgbClr val="4E3B30"/>
                </a:solidFill>
                <a:latin typeface="Franklin Gothic Book"/>
              </a:rPr>
              <a:t>Odmeny môžu po nejakej dobe stratiť význam, preto je dobré ich priebežne meniť ( u starších detí uplatňujme </a:t>
            </a:r>
            <a:r>
              <a:rPr lang="sk-SK" sz="2800" b="1" strike="noStrike" spc="-1">
                <a:solidFill>
                  <a:srgbClr val="4E3B30"/>
                </a:solidFill>
                <a:latin typeface="Franklin Gothic Book"/>
              </a:rPr>
              <a:t>sebaodmeňovanie</a:t>
            </a:r>
            <a:r>
              <a:rPr lang="sk-SK" sz="2800" b="0" strike="noStrike" spc="-1">
                <a:solidFill>
                  <a:srgbClr val="4E3B30"/>
                </a:solidFill>
                <a:latin typeface="Franklin Gothic Book"/>
              </a:rPr>
              <a:t>)</a:t>
            </a:r>
          </a:p>
        </p:txBody>
      </p:sp>
      <p:sp>
        <p:nvSpPr>
          <p:cNvPr id="195" name="TextShape 2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304920" y="1554120"/>
            <a:ext cx="8686440" cy="4946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76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Trest by mal odrážať závažnosť konania, nie náladu dospelého. Dieťa by malo vedieť, že </a:t>
            </a: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odmietame jeho správanie</a:t>
            </a: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, nie jeho samotné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Ak sa trest používa príliš často, stráca </a:t>
            </a: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účinnosť</a:t>
            </a:r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Konanie, ktoré chceme potrestať, musíme </a:t>
            </a: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jasne</a:t>
            </a: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 označiť a vysvetliť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Trestanie za nevhodné správanie ešte neznamená, že dieťa sa začne chovať vhodne – existuje nebezpečie, že trestajúca osoba sa stane trestom sama o sebe a „motivuje“ dieťa k vyhýbavému správaniu, rôznym únikom a agresii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304920" y="1554120"/>
            <a:ext cx="8686440" cy="4946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88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Sledovať pozornosť, aká sa dieťaťu po nevhodnom správaní dostáva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Využívať písomné dohody, zmluvy, žetónové body, vytvoriť si „hitparádu“ odmien rôznej hodnoty a zmysluplných trestov, prémiových odmien za dosiahnutie dielčích úspechov. Dohoda = na základe vzájomného dohovoru s dieťaťom, požadované správanie musí byť pre dieťa </a:t>
            </a: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splniteľné</a:t>
            </a:r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Chváľme za konkrétnu vec </a:t>
            </a: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radšej než všeobecne, že je šikovné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304920" y="1554120"/>
            <a:ext cx="8686440" cy="5089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63000"/>
          </a:bodyPr>
          <a:lstStyle/>
          <a:p>
            <a:pPr marL="343080" indent="-342720">
              <a:lnSpc>
                <a:spcPct val="100000"/>
              </a:lnSpc>
              <a:spcBef>
                <a:spcPts val="660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sk-SK" sz="3300" b="0" strike="noStrike" spc="-1">
                <a:solidFill>
                  <a:srgbClr val="4E3B30"/>
                </a:solidFill>
                <a:latin typeface="Franklin Gothic Book"/>
              </a:rPr>
              <a:t>Pokúsme sa sami seba predstaviť si v roli dieťaťa v konkrétnej situácii, v jeho postavení...</a:t>
            </a:r>
          </a:p>
          <a:p>
            <a:pPr marL="343080" indent="-342720">
              <a:lnSpc>
                <a:spcPct val="100000"/>
              </a:lnSpc>
              <a:spcBef>
                <a:spcPts val="660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sk-SK" sz="3300" b="0" strike="noStrike" spc="-1">
                <a:solidFill>
                  <a:srgbClr val="4E3B30"/>
                </a:solidFill>
                <a:latin typeface="Franklin Gothic Book"/>
              </a:rPr>
              <a:t>Hyperaktivita je vzorec problémového správania – dieťa nie je problémovým dieťaťom, je len nositeľom problému – vhodnejšie než pýtať sa „prečo si to urobil?“ sú otázky „</a:t>
            </a:r>
            <a:r>
              <a:rPr lang="sk-SK" sz="3300" b="1" strike="noStrike" spc="-1">
                <a:solidFill>
                  <a:srgbClr val="4E3B30"/>
                </a:solidFill>
                <a:latin typeface="Franklin Gothic Book"/>
              </a:rPr>
              <a:t>čo sa stalo, že k tomu došlo?“, „čo tomu predchádzalo?“, „ako si celú situáciu videl ty?</a:t>
            </a:r>
            <a:r>
              <a:rPr lang="sk-SK" sz="3300" b="0" strike="noStrike" spc="-1">
                <a:solidFill>
                  <a:srgbClr val="4E3B30"/>
                </a:solidFill>
                <a:latin typeface="Franklin Gothic Book"/>
              </a:rPr>
              <a:t>“ – tým dieťatu poradíme, na čo si dávať pozor, naučíme ho </a:t>
            </a:r>
            <a:r>
              <a:rPr lang="sk-SK" sz="3300" b="1" strike="noStrike" spc="-1">
                <a:solidFill>
                  <a:srgbClr val="4E3B30"/>
                </a:solidFill>
                <a:latin typeface="Franklin Gothic Book"/>
              </a:rPr>
              <a:t>sledovať vlastné pocity, priania, vnútorné prežitky</a:t>
            </a:r>
            <a:r>
              <a:rPr lang="sk-SK" sz="3300" b="0" strike="noStrike" spc="-1">
                <a:solidFill>
                  <a:srgbClr val="4E3B30"/>
                </a:solidFill>
                <a:latin typeface="Franklin Gothic Book"/>
              </a:rPr>
              <a:t>... Keď bude rozumieť samo sebe, môže svoje správanie ovplyvniť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sk-SK" sz="3300" b="0" strike="noStrike" spc="-1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sk-SK" sz="33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Metóda semaforu- dieťa sa učí rozpoznávať signály, že má svoje správanie obládnuť, príp. predĺžiť interval medzi podnetom a vlastnou reakciou – učí sa uplatňovať pokyny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sk-SK" sz="3200" b="0" i="1" strike="noStrike" spc="-1">
                <a:solidFill>
                  <a:srgbClr val="4E3B30"/>
                </a:solidFill>
                <a:latin typeface="Franklin Gothic Book"/>
              </a:rPr>
              <a:t>   </a:t>
            </a:r>
            <a:r>
              <a:rPr lang="sk-SK" sz="3200" b="1" i="1" strike="noStrike" spc="-1">
                <a:solidFill>
                  <a:srgbClr val="4E3B30"/>
                </a:solidFill>
                <a:latin typeface="Franklin Gothic Book"/>
              </a:rPr>
              <a:t>Počkaj!</a:t>
            </a:r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sk-SK" sz="3200" b="1" i="1" strike="noStrike" spc="-1">
                <a:solidFill>
                  <a:srgbClr val="4E3B30"/>
                </a:solidFill>
                <a:latin typeface="Franklin Gothic Book"/>
              </a:rPr>
              <a:t>   Zamysli sa! Naplánuj! Mysli na dôsledky!</a:t>
            </a:r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sk-SK" sz="3200" b="1" i="1" strike="noStrike" spc="-1">
                <a:solidFill>
                  <a:srgbClr val="4E3B30"/>
                </a:solidFill>
                <a:latin typeface="Franklin Gothic Book"/>
              </a:rPr>
              <a:t>   Uskutočni svoj plán! </a:t>
            </a:r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  <p:pic>
        <p:nvPicPr>
          <p:cNvPr id="204" name="Picture 4" descr="http://www.xtec.net/dnee/mic/gif/semafor.gif"/>
          <p:cNvPicPr/>
          <p:nvPr/>
        </p:nvPicPr>
        <p:blipFill>
          <a:blip r:embed="rId3"/>
          <a:stretch/>
        </p:blipFill>
        <p:spPr>
          <a:xfrm>
            <a:off x="7715160" y="3571920"/>
            <a:ext cx="1267920" cy="185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cap="all" spc="-1">
                <a:solidFill>
                  <a:srgbClr val="4E3B30"/>
                </a:solidFill>
                <a:latin typeface="Arial Black"/>
              </a:rPr>
              <a:t>Čo je ADHD</a:t>
            </a:r>
            <a:endParaRPr lang="sk-SK" sz="3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146" name="TextShape 3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ADHD (Attention deficity and hyperactivity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                disorder)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Skupina geneticky prenášaných neurovývojových dysfunkcií, ktoré u postihnutej osoby znižujú schopnosť</a:t>
            </a:r>
          </a:p>
          <a:p>
            <a:pPr marL="743040" lvl="1" indent="-2854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sk-SK" sz="3200" b="0" strike="noStrike" spc="-1">
                <a:solidFill>
                  <a:srgbClr val="603A14"/>
                </a:solidFill>
                <a:latin typeface="Franklin Gothic Book"/>
              </a:rPr>
              <a:t>    </a:t>
            </a:r>
            <a:r>
              <a:rPr lang="sk-SK" sz="3200" b="1" strike="noStrike" spc="-1">
                <a:solidFill>
                  <a:srgbClr val="603A14"/>
                </a:solidFill>
                <a:latin typeface="Franklin Gothic Book"/>
              </a:rPr>
              <a:t>zamerať a udržať pozornosť</a:t>
            </a:r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  <a:p>
            <a:pPr marL="743040" lvl="1" indent="-2854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sk-SK" sz="3200" b="1" strike="noStrike" spc="-1">
                <a:solidFill>
                  <a:srgbClr val="603A14"/>
                </a:solidFill>
                <a:latin typeface="Franklin Gothic Book"/>
              </a:rPr>
              <a:t>    prispôsobovať aktivitu a ovládať impulzy</a:t>
            </a:r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57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Nechcime deti ovládať a robiť všetky rozhodnutia za nich, ale nedovoľme ani aby ovládali oni nás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Skúsme nazvať prejavy ich správania </a:t>
            </a: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pozitívne</a:t>
            </a: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, napr. hyperaktivitu ako činorodosť, impulzivitu ako  spontánnosť a pod.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Čím </a:t>
            </a: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pokojnejšia atmosféra </a:t>
            </a: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v triede bude vládnuť, tým viac nežiadúcu aktivitu obmedzíme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Podporme dieťa v skupinových aktivitách s vrstovníkmi – dieťa potrebuje </a:t>
            </a: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podporu dospelého</a:t>
            </a: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, aby sa skľudnilo a bolo prijímané ostatnými deťmi</a:t>
            </a:r>
          </a:p>
        </p:txBody>
      </p:sp>
      <p:sp>
        <p:nvSpPr>
          <p:cNvPr id="206" name="TextShape 2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285840" y="285840"/>
            <a:ext cx="3142800" cy="1999800"/>
          </a:xfrm>
          <a:prstGeom prst="line">
            <a:avLst/>
          </a:prstGeom>
          <a:blipFill rotWithShape="0">
            <a:blip r:embed="rId3"/>
            <a:stretch>
              <a:fillRect l="171074" r="171074"/>
            </a:stretch>
          </a:blipFill>
          <a:ln w="6480">
            <a:solidFill>
              <a:schemeClr val="accent1"/>
            </a:solidFill>
            <a:round/>
          </a:ln>
          <a:effectLst>
            <a:reflection blurRad="1000" stA="49000" endA="500" endPos="10000" dist="900" dir="5400000" sy="-9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TextShape 2"/>
          <p:cNvSpPr txBox="1"/>
          <p:nvPr/>
        </p:nvSpPr>
        <p:spPr>
          <a:xfrm>
            <a:off x="3124080" y="76320"/>
            <a:ext cx="33523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380880" y="5286240"/>
            <a:ext cx="8048160" cy="92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2000" b="1" strike="noStrike" cap="all" spc="-1">
                <a:solidFill>
                  <a:srgbClr val="4E3B30"/>
                </a:solidFill>
                <a:latin typeface="Franklin Gothic Medium"/>
              </a:rPr>
              <a:t>    Ďakujem za pozornosť, nasledujú Vaše otázky</a:t>
            </a:r>
            <a:endParaRPr lang="sk-SK" sz="20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0" name="TextShape 4"/>
          <p:cNvSpPr txBox="1"/>
          <p:nvPr/>
        </p:nvSpPr>
        <p:spPr>
          <a:xfrm>
            <a:off x="380880" y="5533200"/>
            <a:ext cx="7619760" cy="767880"/>
          </a:xfrm>
          <a:prstGeom prst="rect">
            <a:avLst/>
          </a:prstGeom>
          <a:noFill/>
          <a:ln>
            <a:noFill/>
          </a:ln>
        </p:spPr>
        <p:txBody>
          <a:bodyPr lIns="109800" tIns="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sk-SK" sz="2400" b="0" strike="noStrike" spc="-1">
                <a:solidFill>
                  <a:srgbClr val="4E3B30"/>
                </a:solidFill>
                <a:latin typeface="Franklin Gothic Book"/>
              </a:rPr>
              <a:t>                           </a:t>
            </a:r>
          </a:p>
        </p:txBody>
      </p:sp>
      <p:sp>
        <p:nvSpPr>
          <p:cNvPr id="211" name="CustomShape 5"/>
          <p:cNvSpPr/>
          <p:nvPr/>
        </p:nvSpPr>
        <p:spPr>
          <a:xfrm>
            <a:off x="3112920" y="3286080"/>
            <a:ext cx="272916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DC3C3C"/>
                </a:solidFill>
                <a:uFillTx/>
                <a:latin typeface="Franklin Gothic Book"/>
                <a:hlinkClick r:id="rId4"/>
              </a:rPr>
              <a:t>www.poruchypozornosti.sk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DC3C3C"/>
                </a:solidFill>
                <a:uFillTx/>
                <a:latin typeface="Franklin Gothic Book"/>
                <a:hlinkClick r:id="rId5"/>
              </a:rPr>
              <a:t>www.europoradna.sk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DC3C3C"/>
                </a:solidFill>
                <a:uFillTx/>
                <a:latin typeface="Franklin Gothic Book"/>
                <a:hlinkClick r:id="rId6"/>
              </a:rPr>
              <a:t>www.predys.szm.com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DC3C3C"/>
                </a:solidFill>
                <a:uFillTx/>
                <a:latin typeface="Franklin Gothic Book"/>
                <a:hlinkClick r:id="rId7"/>
              </a:rPr>
              <a:t>www.displus.sk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DC3C3C"/>
                </a:solidFill>
                <a:uFillTx/>
                <a:latin typeface="Franklin Gothic Book"/>
                <a:hlinkClick r:id="rId8"/>
              </a:rPr>
              <a:t>www.centrumnadania.sk</a:t>
            </a: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Zástupný symbol obsahu 3" descr="images.jpg"/>
          <p:cNvPicPr/>
          <p:nvPr/>
        </p:nvPicPr>
        <p:blipFill>
          <a:blip r:embed="rId3"/>
          <a:stretch/>
        </p:blipFill>
        <p:spPr>
          <a:xfrm>
            <a:off x="745920" y="2453760"/>
            <a:ext cx="2835000" cy="1949760"/>
          </a:xfrm>
          <a:prstGeom prst="rect">
            <a:avLst/>
          </a:prstGeom>
          <a:ln>
            <a:noFill/>
          </a:ln>
        </p:spPr>
      </p:pic>
      <p:sp>
        <p:nvSpPr>
          <p:cNvPr id="148" name="TextShape 1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  <p:pic>
        <p:nvPicPr>
          <p:cNvPr id="149" name="Obrázok 2"/>
          <p:cNvPicPr/>
          <p:nvPr/>
        </p:nvPicPr>
        <p:blipFill>
          <a:blip r:embed="rId4"/>
          <a:stretch/>
        </p:blipFill>
        <p:spPr>
          <a:xfrm>
            <a:off x="3780000" y="1772640"/>
            <a:ext cx="4762080" cy="357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cap="all" spc="-1">
                <a:solidFill>
                  <a:srgbClr val="4E3B30"/>
                </a:solidFill>
                <a:latin typeface="Franklin Gothic Medium"/>
              </a:rPr>
              <a:t>ADHD – základné symptómy</a:t>
            </a:r>
            <a:endParaRPr lang="sk-SK" sz="3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Franklin Gothic Medium"/>
              <a:buAutoNum type="arabicPeriod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Porucha pozornosti – dieťa neudrží trvalú pozornosť pri úlohe či hre, neriadi sa inštrukciami, nedokončí úlohy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Franklin Gothic Medium"/>
              <a:buAutoNum type="arabicPeriod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Hyperaktivita – dieťa je stále v pohybe, sú mu nepríjemné aktivity vyžadujúce sú stredenú pozornosť, stále rozpráva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Franklin Gothic Medium"/>
              <a:buAutoNum type="arabicPeriod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Impulzivita – nevydrží v kľude čakať, prerušuje ostatných, vynucuje si pozornosť, je zbrklé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2" name="TextShape 3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304920" y="713880"/>
            <a:ext cx="8686440" cy="158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2800" b="0" strike="noStrike" cap="all" spc="-1">
                <a:solidFill>
                  <a:srgbClr val="4E3B30"/>
                </a:solidFill>
                <a:latin typeface="Franklin Gothic Medium"/>
              </a:rPr>
              <a:t>Zastúpenie jednotlivých subtypov ADHD u detí podľa DSM IV – podľa Biederman 1999</a:t>
            </a:r>
            <a:endParaRPr lang="sk-SK" sz="2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2500200" y="3786120"/>
            <a:ext cx="78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59 %</a:t>
            </a:r>
            <a:endParaRPr lang="sk-SK" sz="1800" b="0" strike="noStrike" spc="-1"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3929040" y="2643120"/>
            <a:ext cx="856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27 %</a:t>
            </a:r>
            <a:endParaRPr lang="sk-SK" sz="1800" b="0" strike="noStrike" spc="-1">
              <a:latin typeface="Arial"/>
            </a:endParaRPr>
          </a:p>
        </p:txBody>
      </p:sp>
      <p:sp>
        <p:nvSpPr>
          <p:cNvPr id="157" name="CustomShape 5"/>
          <p:cNvSpPr/>
          <p:nvPr/>
        </p:nvSpPr>
        <p:spPr>
          <a:xfrm>
            <a:off x="4357800" y="4143240"/>
            <a:ext cx="856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7 %</a:t>
            </a:r>
            <a:endParaRPr lang="sk-SK" sz="1800" b="0" strike="noStrike" spc="-1">
              <a:latin typeface="Arial"/>
            </a:endParaRPr>
          </a:p>
        </p:txBody>
      </p:sp>
      <p:pic>
        <p:nvPicPr>
          <p:cNvPr id="158" name="Obrázok 157"/>
          <p:cNvPicPr/>
          <p:nvPr/>
        </p:nvPicPr>
        <p:blipFill>
          <a:blip r:embed="rId3"/>
          <a:stretch/>
        </p:blipFill>
        <p:spPr>
          <a:xfrm>
            <a:off x="1523880" y="2286000"/>
            <a:ext cx="6095880" cy="406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2000">
    <p:randomBar dir="vert"/>
    <p:sndAc>
      <p:stSnd>
        <p:snd r:embed="rId2" name="audio1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cap="all" spc="-1">
                <a:solidFill>
                  <a:srgbClr val="4E3B30"/>
                </a:solidFill>
                <a:latin typeface="Franklin Gothic Medium"/>
              </a:rPr>
              <a:t>Neliečené Adhd – vývoj v čase</a:t>
            </a:r>
            <a:endParaRPr lang="sk-SK" sz="3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1" name="TextShape 3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162" name="CustomShape 4"/>
          <p:cNvSpPr/>
          <p:nvPr/>
        </p:nvSpPr>
        <p:spPr>
          <a:xfrm rot="16200000">
            <a:off x="2535840" y="-35280"/>
            <a:ext cx="4000320" cy="8072280"/>
          </a:xfrm>
          <a:prstGeom prst="triangle">
            <a:avLst>
              <a:gd name="adj" fmla="val 49405"/>
            </a:avLst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63" name="CustomShape 5"/>
          <p:cNvSpPr/>
          <p:nvPr/>
        </p:nvSpPr>
        <p:spPr>
          <a:xfrm>
            <a:off x="642960" y="6286680"/>
            <a:ext cx="1642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Vek </a:t>
            </a:r>
            <a:endParaRPr lang="sk-SK" sz="1800" b="0" strike="noStrike" spc="-1">
              <a:latin typeface="Arial"/>
            </a:endParaRPr>
          </a:p>
        </p:txBody>
      </p:sp>
      <p:sp>
        <p:nvSpPr>
          <p:cNvPr id="164" name="CustomShape 6"/>
          <p:cNvSpPr/>
          <p:nvPr/>
        </p:nvSpPr>
        <p:spPr>
          <a:xfrm>
            <a:off x="2643120" y="6215040"/>
            <a:ext cx="621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                          6                          10                    14-16</a:t>
            </a:r>
            <a:endParaRPr lang="sk-SK" sz="1800" b="0" strike="noStrike" spc="-1">
              <a:latin typeface="Arial"/>
            </a:endParaRPr>
          </a:p>
        </p:txBody>
      </p:sp>
      <p:sp>
        <p:nvSpPr>
          <p:cNvPr id="165" name="CustomShape 7"/>
          <p:cNvSpPr/>
          <p:nvPr/>
        </p:nvSpPr>
        <p:spPr>
          <a:xfrm>
            <a:off x="1143000" y="3857760"/>
            <a:ext cx="1356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„iba“ ADHD</a:t>
            </a:r>
            <a:endParaRPr lang="sk-SK" sz="1800" b="0" strike="noStrike" spc="-1">
              <a:latin typeface="Arial"/>
            </a:endParaRPr>
          </a:p>
        </p:txBody>
      </p:sp>
      <p:sp>
        <p:nvSpPr>
          <p:cNvPr id="166" name="CustomShape 8"/>
          <p:cNvSpPr/>
          <p:nvPr/>
        </p:nvSpPr>
        <p:spPr>
          <a:xfrm>
            <a:off x="2643120" y="3500280"/>
            <a:ext cx="9284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Nízke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sebave-domie</a:t>
            </a:r>
            <a:endParaRPr lang="sk-SK" sz="1800" b="0" strike="noStrike" spc="-1">
              <a:latin typeface="Arial"/>
            </a:endParaRPr>
          </a:p>
        </p:txBody>
      </p:sp>
      <p:sp>
        <p:nvSpPr>
          <p:cNvPr id="167" name="CustomShape 9"/>
          <p:cNvSpPr/>
          <p:nvPr/>
        </p:nvSpPr>
        <p:spPr>
          <a:xfrm>
            <a:off x="3857760" y="2571840"/>
            <a:ext cx="142848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Poruchy správania</a:t>
            </a: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Poruchy sociálnych zručností</a:t>
            </a: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Slabý školský prospech</a:t>
            </a:r>
            <a:endParaRPr lang="sk-SK" sz="1800" b="0" strike="noStrike" spc="-1">
              <a:latin typeface="Arial"/>
            </a:endParaRPr>
          </a:p>
        </p:txBody>
      </p:sp>
      <p:sp>
        <p:nvSpPr>
          <p:cNvPr id="168" name="CustomShape 10"/>
          <p:cNvSpPr/>
          <p:nvPr/>
        </p:nvSpPr>
        <p:spPr>
          <a:xfrm>
            <a:off x="5357880" y="2714760"/>
            <a:ext cx="1428480" cy="25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Porucha opožičného vzdoru</a:t>
            </a: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Poruchy správania</a:t>
            </a: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Vyzývavé správanie</a:t>
            </a:r>
            <a:endParaRPr lang="sk-SK" sz="1800" b="0" strike="noStrike" spc="-1">
              <a:latin typeface="Arial"/>
            </a:endParaRPr>
          </a:p>
        </p:txBody>
      </p:sp>
      <p:sp>
        <p:nvSpPr>
          <p:cNvPr id="169" name="CustomShape 11"/>
          <p:cNvSpPr/>
          <p:nvPr/>
        </p:nvSpPr>
        <p:spPr>
          <a:xfrm>
            <a:off x="7000920" y="2143080"/>
            <a:ext cx="149976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Antisociálne správanie</a:t>
            </a: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Vylúčenie zo školy</a:t>
            </a: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Abúzus</a:t>
            </a: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Poruchy správania</a:t>
            </a: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Franklin Gothic Book"/>
              </a:rPr>
              <a:t>Nedostatok motivácie</a:t>
            </a:r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171" name="Zástupný symbol obsahu 5"/>
          <p:cNvGraphicFramePr/>
          <p:nvPr/>
        </p:nvGraphicFramePr>
        <p:xfrm>
          <a:off x="304920" y="1554120"/>
          <a:ext cx="8686440" cy="452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" name="TextShape 2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Franklin Gothic Medium"/>
              <a:buAutoNum type="alphaUcPeriod"/>
            </a:pP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Poruchy kognitívnych funkcií</a:t>
            </a:r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Franklin Gothic Medium"/>
              <a:buAutoNum type="alphaUcPeriod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Poruchy motoricko-percepčné (neobratnosť)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Franklin Gothic Medium"/>
              <a:buAutoNum type="alphaUcPeriod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Poruchy vizuomotorickej koordinácie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Franklin Gothic Medium"/>
              <a:buAutoNum type="alphaUcPeriod"/>
            </a:pPr>
            <a:r>
              <a:rPr lang="sk-SK" sz="3200" b="0" strike="noStrike" spc="-1">
                <a:solidFill>
                  <a:srgbClr val="4E3B30"/>
                </a:solidFill>
                <a:latin typeface="Franklin Gothic Book"/>
              </a:rPr>
              <a:t>Poruchy emócií a afektov 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Franklin Gothic Medium"/>
              <a:buAutoNum type="alphaUcPeriod"/>
            </a:pP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Impulzivita</a:t>
            </a:r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Franklin Gothic Medium"/>
              <a:buAutoNum type="alphaUcPeriod"/>
            </a:pPr>
            <a:r>
              <a:rPr lang="sk-SK" sz="3200" b="1" strike="noStrike" spc="-1">
                <a:solidFill>
                  <a:srgbClr val="4E3B30"/>
                </a:solidFill>
                <a:latin typeface="Franklin Gothic Book"/>
              </a:rPr>
              <a:t>Sociálna maladaptácia</a:t>
            </a:r>
            <a:endParaRPr lang="sk-SK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5" name="TextShape 3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udio1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cap="all" spc="-1">
                <a:solidFill>
                  <a:srgbClr val="4E3B30"/>
                </a:solidFill>
                <a:latin typeface="Franklin Gothic Medium"/>
              </a:rPr>
              <a:t>a. Poruchy kognitívnych funkcií</a:t>
            </a:r>
            <a:endParaRPr lang="sk-SK" sz="3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F0A22E"/>
              </a:buClr>
              <a:buSzPct val="70000"/>
              <a:buFont typeface="Franklin Gothic Medium"/>
              <a:buAutoNum type="arabicPeriod"/>
            </a:pPr>
            <a:r>
              <a:rPr lang="sk-SK" sz="3600" b="0" strike="noStrike" spc="-1">
                <a:solidFill>
                  <a:srgbClr val="4E3B30"/>
                </a:solidFill>
                <a:latin typeface="Franklin Gothic Book"/>
              </a:rPr>
              <a:t>porucha pozornosti</a:t>
            </a:r>
          </a:p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F0A22E"/>
              </a:buClr>
              <a:buSzPct val="70000"/>
              <a:buFont typeface="Franklin Gothic Medium"/>
              <a:buAutoNum type="arabicPeriod"/>
            </a:pPr>
            <a:r>
              <a:rPr lang="sk-SK" sz="3600" b="0" strike="noStrike" spc="-1">
                <a:solidFill>
                  <a:srgbClr val="4E3B30"/>
                </a:solidFill>
                <a:latin typeface="Franklin Gothic Book"/>
              </a:rPr>
              <a:t>neschopnosť selekčného procesu</a:t>
            </a:r>
          </a:p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F0A22E"/>
              </a:buClr>
              <a:buSzPct val="70000"/>
              <a:buFont typeface="Franklin Gothic Medium"/>
              <a:buAutoNum type="arabicPeriod"/>
            </a:pPr>
            <a:r>
              <a:rPr lang="sk-SK" sz="3600" b="0" strike="noStrike" spc="-1">
                <a:solidFill>
                  <a:srgbClr val="4E3B30"/>
                </a:solidFill>
                <a:latin typeface="Franklin Gothic Book"/>
              </a:rPr>
              <a:t>porucha analýzy a syntézy informácií</a:t>
            </a:r>
          </a:p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F0A22E"/>
              </a:buClr>
              <a:buSzPct val="70000"/>
              <a:buFont typeface="Franklin Gothic Medium"/>
              <a:buAutoNum type="arabicPeriod"/>
            </a:pPr>
            <a:r>
              <a:rPr lang="sk-SK" sz="3600" b="0" strike="noStrike" spc="-1">
                <a:solidFill>
                  <a:srgbClr val="4E3B30"/>
                </a:solidFill>
                <a:latin typeface="Franklin Gothic Book"/>
              </a:rPr>
              <a:t>porucha exekutívnych funkcií</a:t>
            </a:r>
          </a:p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F0A22E"/>
              </a:buClr>
              <a:buSzPct val="70000"/>
              <a:buFont typeface="Franklin Gothic Medium"/>
              <a:buAutoNum type="arabicPeriod"/>
            </a:pPr>
            <a:r>
              <a:rPr lang="sk-SK" sz="3600" b="0" strike="noStrike" spc="-1">
                <a:solidFill>
                  <a:srgbClr val="4E3B30"/>
                </a:solidFill>
                <a:latin typeface="Franklin Gothic Book"/>
              </a:rPr>
              <a:t>porucha motivácie, úsilia a vytrvalosti</a:t>
            </a:r>
          </a:p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F0A22E"/>
              </a:buClr>
              <a:buSzPct val="70000"/>
              <a:buFont typeface="Franklin Gothic Medium"/>
              <a:buAutoNum type="arabicPeriod"/>
            </a:pPr>
            <a:r>
              <a:rPr lang="sk-SK" sz="3600" b="0" strike="noStrike" spc="-1">
                <a:solidFill>
                  <a:srgbClr val="4E3B30"/>
                </a:solidFill>
                <a:latin typeface="Franklin Gothic Book"/>
              </a:rPr>
              <a:t>vizuálno-priestorová porucha</a:t>
            </a:r>
          </a:p>
          <a:p>
            <a:pPr marL="514440" indent="-514080">
              <a:lnSpc>
                <a:spcPct val="100000"/>
              </a:lnSpc>
              <a:spcBef>
                <a:spcPts val="720"/>
              </a:spcBef>
              <a:buClr>
                <a:srgbClr val="F0A22E"/>
              </a:buClr>
              <a:buSzPct val="70000"/>
              <a:buFont typeface="Franklin Gothic Medium"/>
              <a:buAutoNum type="arabicPeriod"/>
            </a:pPr>
            <a:r>
              <a:rPr lang="sk-SK" sz="3600" b="0" strike="noStrike" spc="-1">
                <a:solidFill>
                  <a:srgbClr val="4E3B30"/>
                </a:solidFill>
                <a:latin typeface="Franklin Gothic Book"/>
              </a:rPr>
              <a:t>porucha slovnej a pracovnej pamäti</a:t>
            </a:r>
          </a:p>
          <a:p>
            <a:pPr marL="1314360" indent="-514080">
              <a:lnSpc>
                <a:spcPct val="100000"/>
              </a:lnSpc>
              <a:spcBef>
                <a:spcPts val="720"/>
              </a:spcBef>
            </a:pPr>
            <a:r>
              <a:rPr lang="sk-SK" sz="3600" b="0" strike="noStrike" spc="-1">
                <a:solidFill>
                  <a:srgbClr val="4E3B30"/>
                </a:solidFill>
                <a:latin typeface="Franklin Gothic Book"/>
              </a:rPr>
              <a:t> </a:t>
            </a:r>
          </a:p>
        </p:txBody>
      </p:sp>
      <p:sp>
        <p:nvSpPr>
          <p:cNvPr id="178" name="TextShape 3"/>
          <p:cNvSpPr txBox="1"/>
          <p:nvPr/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sk-SK" sz="1200" b="0" strike="noStrike" spc="-1">
                <a:solidFill>
                  <a:srgbClr val="D38E28"/>
                </a:solidFill>
                <a:latin typeface="Franklin Gothic Book"/>
              </a:rPr>
              <a:t>CPPPaP Humenné</a:t>
            </a:r>
            <a:endParaRPr lang="sk-SK" sz="1200" b="0" strike="noStrike" spc="-1">
              <a:latin typeface="Times New Roman"/>
            </a:endParaRPr>
          </a:p>
        </p:txBody>
      </p:sp>
    </p:spTree>
  </p:cSld>
  <p:clrMapOvr>
    <a:masterClrMapping/>
  </p:clrMapOvr>
  <p:transition>
    <p:randomBar dir="vert"/>
    <p:sndAc>
      <p:stSnd>
        <p:snd r:embed="rId3" name="audio1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306</TotalTime>
  <Words>1022</Words>
  <Application>Microsoft Office PowerPoint</Application>
  <PresentationFormat>Prezentácia na obrazovke (4:3)</PresentationFormat>
  <Paragraphs>131</Paragraphs>
  <Slides>21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21</vt:i4>
      </vt:variant>
    </vt:vector>
  </HeadingPairs>
  <TitlesOfParts>
    <vt:vector size="24" baseType="lpstr">
      <vt:lpstr>Office Theme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</dc:title>
  <dc:creator>PCO1</dc:creator>
  <cp:lastModifiedBy>miso</cp:lastModifiedBy>
  <cp:revision>39</cp:revision>
  <dcterms:created xsi:type="dcterms:W3CDTF">2011-06-03T08:25:26Z</dcterms:created>
  <dcterms:modified xsi:type="dcterms:W3CDTF">2020-04-02T14:54:27Z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Prezentácia na obrazovke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