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0" r:id="rId3"/>
    <p:sldId id="258" r:id="rId4"/>
    <p:sldId id="259" r:id="rId5"/>
    <p:sldId id="266" r:id="rId6"/>
    <p:sldId id="264" r:id="rId7"/>
    <p:sldId id="265" r:id="rId8"/>
    <p:sldId id="260" r:id="rId9"/>
    <p:sldId id="261" r:id="rId10"/>
    <p:sldId id="263" r:id="rId11"/>
    <p:sldId id="270" r:id="rId12"/>
    <p:sldId id="262" r:id="rId13"/>
    <p:sldId id="271" r:id="rId14"/>
    <p:sldId id="281" r:id="rId15"/>
    <p:sldId id="267" r:id="rId16"/>
    <p:sldId id="268" r:id="rId17"/>
    <p:sldId id="269" r:id="rId18"/>
    <p:sldId id="272" r:id="rId19"/>
    <p:sldId id="273" r:id="rId20"/>
    <p:sldId id="275" r:id="rId21"/>
    <p:sldId id="276" r:id="rId22"/>
    <p:sldId id="277" r:id="rId23"/>
    <p:sldId id="278" r:id="rId24"/>
    <p:sldId id="279" r:id="rId25"/>
    <p:sldId id="257" r:id="rId2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5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3">
        <a:schemeClr val="bg1"/>
      </p:bgRef>
    </p:bg>
    <p:spTree>
      <p:nvGrpSpPr>
        <p:cNvPr id="1" name=""/>
        <p:cNvGrpSpPr/>
        <p:nvPr/>
      </p:nvGrpSpPr>
      <p:grpSpPr>
        <a:xfrm>
          <a:off x="0" y="0"/>
          <a:ext cx="0" cy="0"/>
          <a:chOff x="0" y="0"/>
          <a:chExt cx="0" cy="0"/>
        </a:xfrm>
      </p:grpSpPr>
      <p:sp>
        <p:nvSpPr>
          <p:cNvPr id="12" name="Obdĺžni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ĺžni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a:t>Kliknite sem a upravte štýl predlohy podnadpisov.</a:t>
            </a:r>
            <a:endParaRPr kumimoji="0" lang="en-US"/>
          </a:p>
        </p:txBody>
      </p:sp>
      <p:sp>
        <p:nvSpPr>
          <p:cNvPr id="28" name="Zástupný symbol dátumu 27"/>
          <p:cNvSpPr>
            <a:spLocks noGrp="1"/>
          </p:cNvSpPr>
          <p:nvPr>
            <p:ph type="dt" sz="half" idx="10"/>
          </p:nvPr>
        </p:nvSpPr>
        <p:spPr/>
        <p:txBody>
          <a:bodyPr/>
          <a:lstStyle/>
          <a:p>
            <a:fld id="{9203B710-EFB5-4365-BA37-439D2A0986A7}" type="datetimeFigureOut">
              <a:rPr lang="sk-SK" smtClean="0"/>
              <a:t>3. 4. 2020</a:t>
            </a:fld>
            <a:endParaRPr lang="sk-SK"/>
          </a:p>
        </p:txBody>
      </p:sp>
      <p:sp>
        <p:nvSpPr>
          <p:cNvPr id="17" name="Zástupný symbol päty 16"/>
          <p:cNvSpPr>
            <a:spLocks noGrp="1"/>
          </p:cNvSpPr>
          <p:nvPr>
            <p:ph type="ftr" sz="quarter" idx="11"/>
          </p:nvPr>
        </p:nvSpPr>
        <p:spPr/>
        <p:txBody>
          <a:bodyPr/>
          <a:lstStyle/>
          <a:p>
            <a:endParaRPr lang="sk-SK"/>
          </a:p>
        </p:txBody>
      </p:sp>
      <p:sp>
        <p:nvSpPr>
          <p:cNvPr id="29" name="Zástupný symbol čísla snímky 28"/>
          <p:cNvSpPr>
            <a:spLocks noGrp="1"/>
          </p:cNvSpPr>
          <p:nvPr>
            <p:ph type="sldNum" sz="quarter" idx="12"/>
          </p:nvPr>
        </p:nvSpPr>
        <p:spPr/>
        <p:txBody>
          <a:bodyPr lIns="0" tIns="0" rIns="0" bIns="0">
            <a:noAutofit/>
          </a:bodyPr>
          <a:lstStyle>
            <a:lvl1pPr>
              <a:defRPr sz="1400">
                <a:solidFill>
                  <a:srgbClr val="FFFFFF"/>
                </a:solidFill>
              </a:defRPr>
            </a:lvl1pPr>
          </a:lstStyle>
          <a:p>
            <a:fld id="{7124C107-9495-4F00-8AAE-ED48470AA6AA}" type="slidenum">
              <a:rPr lang="sk-SK" smtClean="0"/>
              <a:t>‹#›</a:t>
            </a:fld>
            <a:endParaRPr lang="sk-SK"/>
          </a:p>
        </p:txBody>
      </p:sp>
      <p:sp>
        <p:nvSpPr>
          <p:cNvPr id="7" name="Obdĺžni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ĺžni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ĺžni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sk-SK"/>
              <a:t>Kliknite sem a upravte štýl predlohy nadpisov.</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4" name="Zástupný symbol dátumu 3"/>
          <p:cNvSpPr>
            <a:spLocks noGrp="1"/>
          </p:cNvSpPr>
          <p:nvPr>
            <p:ph type="dt" sz="half" idx="10"/>
          </p:nvPr>
        </p:nvSpPr>
        <p:spPr/>
        <p:txBody>
          <a:bodyPr/>
          <a:lstStyle/>
          <a:p>
            <a:fld id="{9203B710-EFB5-4365-BA37-439D2A0986A7}" type="datetimeFigureOut">
              <a:rPr lang="sk-SK" smtClean="0"/>
              <a:t>3. 4. 2020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7124C107-9495-4F00-8AAE-ED48470AA6AA}"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41"/>
            <a:ext cx="2011680" cy="5851525"/>
          </a:xfrm>
        </p:spPr>
        <p:txBody>
          <a:bodyPr vert="eaVert"/>
          <a:lstStyle/>
          <a:p>
            <a:r>
              <a:rPr kumimoji="0" lang="sk-SK"/>
              <a:t>Kliknite sem a upravte štýl predlohy nadpisov.</a:t>
            </a:r>
            <a:endParaRPr kumimoji="0" lang="en-US"/>
          </a:p>
        </p:txBody>
      </p:sp>
      <p:sp>
        <p:nvSpPr>
          <p:cNvPr id="3" name="Zástupný symbol zvislého textu 2"/>
          <p:cNvSpPr>
            <a:spLocks noGrp="1"/>
          </p:cNvSpPr>
          <p:nvPr>
            <p:ph type="body" orient="vert" idx="1"/>
          </p:nvPr>
        </p:nvSpPr>
        <p:spPr>
          <a:xfrm>
            <a:off x="914400" y="274640"/>
            <a:ext cx="5562600" cy="5851525"/>
          </a:xfrm>
        </p:spPr>
        <p:txBody>
          <a:bodyPr vert="eaVert"/>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4" name="Zástupný symbol dátumu 3"/>
          <p:cNvSpPr>
            <a:spLocks noGrp="1"/>
          </p:cNvSpPr>
          <p:nvPr>
            <p:ph type="dt" sz="half" idx="10"/>
          </p:nvPr>
        </p:nvSpPr>
        <p:spPr/>
        <p:txBody>
          <a:bodyPr/>
          <a:lstStyle/>
          <a:p>
            <a:fld id="{9203B710-EFB5-4365-BA37-439D2A0986A7}" type="datetimeFigureOut">
              <a:rPr lang="sk-SK" smtClean="0"/>
              <a:t>3. 4. 2020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7124C107-9495-4F00-8AAE-ED48470AA6AA}"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4" name="Zástupný symbol dátumu 3"/>
          <p:cNvSpPr>
            <a:spLocks noGrp="1"/>
          </p:cNvSpPr>
          <p:nvPr>
            <p:ph type="dt" sz="half" idx="10"/>
          </p:nvPr>
        </p:nvSpPr>
        <p:spPr/>
        <p:txBody>
          <a:bodyPr/>
          <a:lstStyle/>
          <a:p>
            <a:fld id="{9203B710-EFB5-4365-BA37-439D2A0986A7}" type="datetimeFigureOut">
              <a:rPr lang="sk-SK" smtClean="0"/>
              <a:t>3. 4. 2020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7124C107-9495-4F00-8AAE-ED48470AA6AA}" type="slidenum">
              <a:rPr lang="sk-SK" smtClean="0"/>
              <a:t>‹#›</a:t>
            </a:fld>
            <a:endParaRPr lang="sk-SK"/>
          </a:p>
        </p:txBody>
      </p:sp>
      <p:sp>
        <p:nvSpPr>
          <p:cNvPr id="8" name="Zástupný symbol obsahu 7"/>
          <p:cNvSpPr>
            <a:spLocks noGrp="1"/>
          </p:cNvSpPr>
          <p:nvPr>
            <p:ph sz="quarter" idx="1"/>
          </p:nvPr>
        </p:nvSpPr>
        <p:spPr>
          <a:xfrm>
            <a:off x="914400" y="1447800"/>
            <a:ext cx="7772400" cy="4572000"/>
          </a:xfrm>
        </p:spPr>
        <p:txBody>
          <a:bodyPr vert="horz"/>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3">
        <a:schemeClr val="bg1"/>
      </p:bgRef>
    </p:bg>
    <p:spTree>
      <p:nvGrpSpPr>
        <p:cNvPr id="1" name=""/>
        <p:cNvGrpSpPr/>
        <p:nvPr/>
      </p:nvGrpSpPr>
      <p:grpSpPr>
        <a:xfrm>
          <a:off x="0" y="0"/>
          <a:ext cx="0" cy="0"/>
          <a:chOff x="0" y="0"/>
          <a:chExt cx="0" cy="0"/>
        </a:xfrm>
      </p:grpSpPr>
      <p:sp>
        <p:nvSpPr>
          <p:cNvPr id="11" name="Obdĺžni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ĺžni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sk-SK"/>
              <a:t>Kliknite sem a upravte štýl predlohy nadpisov.</a:t>
            </a:r>
            <a:endParaRPr kumimoji="0" lang="en-US"/>
          </a:p>
        </p:txBody>
      </p:sp>
      <p:sp>
        <p:nvSpPr>
          <p:cNvPr id="3" name="Zástupný symbol text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a:t>Kliknite sem a upravte štýly predlohy textu.</a:t>
            </a:r>
          </a:p>
        </p:txBody>
      </p:sp>
      <p:sp>
        <p:nvSpPr>
          <p:cNvPr id="4" name="Zástupný symbol dátumu 3"/>
          <p:cNvSpPr>
            <a:spLocks noGrp="1"/>
          </p:cNvSpPr>
          <p:nvPr>
            <p:ph type="dt" sz="half" idx="10"/>
          </p:nvPr>
        </p:nvSpPr>
        <p:spPr/>
        <p:txBody>
          <a:bodyPr/>
          <a:lstStyle/>
          <a:p>
            <a:fld id="{9203B710-EFB5-4365-BA37-439D2A0986A7}" type="datetimeFigureOut">
              <a:rPr lang="sk-SK" smtClean="0"/>
              <a:t>3. 4. 2020</a:t>
            </a:fld>
            <a:endParaRPr lang="sk-SK"/>
          </a:p>
        </p:txBody>
      </p:sp>
      <p:sp>
        <p:nvSpPr>
          <p:cNvPr id="5" name="Zástupný symbol päty 4"/>
          <p:cNvSpPr>
            <a:spLocks noGrp="1"/>
          </p:cNvSpPr>
          <p:nvPr>
            <p:ph type="ftr" sz="quarter" idx="11"/>
          </p:nvPr>
        </p:nvSpPr>
        <p:spPr>
          <a:xfrm>
            <a:off x="800100" y="6172200"/>
            <a:ext cx="4000500" cy="457200"/>
          </a:xfrm>
        </p:spPr>
        <p:txBody>
          <a:bodyPr/>
          <a:lstStyle/>
          <a:p>
            <a:endParaRPr lang="sk-SK"/>
          </a:p>
        </p:txBody>
      </p:sp>
      <p:sp>
        <p:nvSpPr>
          <p:cNvPr id="7" name="Obdĺžni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ĺžni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ĺžni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čísla snímky 5"/>
          <p:cNvSpPr>
            <a:spLocks noGrp="1"/>
          </p:cNvSpPr>
          <p:nvPr>
            <p:ph type="sldNum" sz="quarter" idx="12"/>
          </p:nvPr>
        </p:nvSpPr>
        <p:spPr>
          <a:xfrm>
            <a:off x="146304" y="6208776"/>
            <a:ext cx="457200" cy="457200"/>
          </a:xfrm>
        </p:spPr>
        <p:txBody>
          <a:bodyPr/>
          <a:lstStyle/>
          <a:p>
            <a:fld id="{7124C107-9495-4F00-8AAE-ED48470AA6AA}" type="slidenum">
              <a:rPr lang="sk-SK" smtClean="0"/>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5" name="Zástupný symbol dátumu 4"/>
          <p:cNvSpPr>
            <a:spLocks noGrp="1"/>
          </p:cNvSpPr>
          <p:nvPr>
            <p:ph type="dt" sz="half" idx="10"/>
          </p:nvPr>
        </p:nvSpPr>
        <p:spPr/>
        <p:txBody>
          <a:bodyPr/>
          <a:lstStyle/>
          <a:p>
            <a:fld id="{9203B710-EFB5-4365-BA37-439D2A0986A7}" type="datetimeFigureOut">
              <a:rPr lang="sk-SK" smtClean="0"/>
              <a:t>3. 4. 2020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7124C107-9495-4F00-8AAE-ED48470AA6AA}" type="slidenum">
              <a:rPr lang="sk-SK" smtClean="0"/>
              <a:t>‹#›</a:t>
            </a:fld>
            <a:endParaRPr lang="sk-SK"/>
          </a:p>
        </p:txBody>
      </p:sp>
      <p:sp>
        <p:nvSpPr>
          <p:cNvPr id="9" name="Zástupný symbol obsahu 8"/>
          <p:cNvSpPr>
            <a:spLocks noGrp="1"/>
          </p:cNvSpPr>
          <p:nvPr>
            <p:ph sz="quarter" idx="1"/>
          </p:nvPr>
        </p:nvSpPr>
        <p:spPr>
          <a:xfrm>
            <a:off x="914400" y="1447800"/>
            <a:ext cx="3749040" cy="4572000"/>
          </a:xfrm>
        </p:spPr>
        <p:txBody>
          <a:bodyPr vert="horz"/>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1" name="Zástupný symbol obsahu 10"/>
          <p:cNvSpPr>
            <a:spLocks noGrp="1"/>
          </p:cNvSpPr>
          <p:nvPr>
            <p:ph sz="quarter" idx="2"/>
          </p:nvPr>
        </p:nvSpPr>
        <p:spPr>
          <a:xfrm>
            <a:off x="4933950" y="1447800"/>
            <a:ext cx="3749040" cy="4572000"/>
          </a:xfrm>
        </p:spPr>
        <p:txBody>
          <a:bodyPr vert="horz"/>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sk-SK"/>
              <a:t>Kliknite sem a upravte štýl predlohy nadpisov.</a:t>
            </a:r>
            <a:endParaRPr kumimoji="0" lang="en-US"/>
          </a:p>
        </p:txBody>
      </p:sp>
      <p:sp>
        <p:nvSpPr>
          <p:cNvPr id="3" name="Zástupný symbol text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a:t>Kliknite sem a upravte štýly predlohy textu.</a:t>
            </a:r>
          </a:p>
        </p:txBody>
      </p:sp>
      <p:sp>
        <p:nvSpPr>
          <p:cNvPr id="4" name="Zástupný symbol text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a:t>Kliknite sem a upravte štýly predlohy textu.</a:t>
            </a:r>
          </a:p>
        </p:txBody>
      </p:sp>
      <p:sp>
        <p:nvSpPr>
          <p:cNvPr id="7" name="Zástupný symbol dátumu 6"/>
          <p:cNvSpPr>
            <a:spLocks noGrp="1"/>
          </p:cNvSpPr>
          <p:nvPr>
            <p:ph type="dt" sz="half" idx="10"/>
          </p:nvPr>
        </p:nvSpPr>
        <p:spPr/>
        <p:txBody>
          <a:bodyPr/>
          <a:lstStyle/>
          <a:p>
            <a:fld id="{9203B710-EFB5-4365-BA37-439D2A0986A7}" type="datetimeFigureOut">
              <a:rPr lang="sk-SK" smtClean="0"/>
              <a:t>3. 4. 2020</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7124C107-9495-4F00-8AAE-ED48470AA6AA}" type="slidenum">
              <a:rPr lang="sk-SK" smtClean="0"/>
              <a:t>‹#›</a:t>
            </a:fld>
            <a:endParaRPr lang="sk-SK"/>
          </a:p>
        </p:txBody>
      </p:sp>
      <p:sp>
        <p:nvSpPr>
          <p:cNvPr id="11" name="Zástupný symbol obsahu 10"/>
          <p:cNvSpPr>
            <a:spLocks noGrp="1"/>
          </p:cNvSpPr>
          <p:nvPr>
            <p:ph sz="half" idx="2"/>
          </p:nvPr>
        </p:nvSpPr>
        <p:spPr>
          <a:xfrm>
            <a:off x="914400" y="2247900"/>
            <a:ext cx="3733800" cy="3886200"/>
          </a:xfrm>
        </p:spPr>
        <p:txBody>
          <a:bodyPr vert="horz"/>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3" name="Zástupný symbol obsahu 12"/>
          <p:cNvSpPr>
            <a:spLocks noGrp="1"/>
          </p:cNvSpPr>
          <p:nvPr>
            <p:ph sz="half" idx="4"/>
          </p:nvPr>
        </p:nvSpPr>
        <p:spPr>
          <a:xfrm>
            <a:off x="4953000" y="2247900"/>
            <a:ext cx="3733800" cy="3886200"/>
          </a:xfrm>
        </p:spPr>
        <p:txBody>
          <a:bodyPr vert="horz"/>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3" name="Zástupný symbol dátumu 2"/>
          <p:cNvSpPr>
            <a:spLocks noGrp="1"/>
          </p:cNvSpPr>
          <p:nvPr>
            <p:ph type="dt" sz="half" idx="10"/>
          </p:nvPr>
        </p:nvSpPr>
        <p:spPr/>
        <p:txBody>
          <a:bodyPr/>
          <a:lstStyle/>
          <a:p>
            <a:fld id="{9203B710-EFB5-4365-BA37-439D2A0986A7}" type="datetimeFigureOut">
              <a:rPr lang="sk-SK" smtClean="0"/>
              <a:t>3. 4. 2020</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7124C107-9495-4F00-8AAE-ED48470AA6AA}" type="slidenum">
              <a:rPr lang="sk-SK" smtClean="0"/>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9203B710-EFB5-4365-BA37-439D2A0986A7}" type="datetimeFigureOut">
              <a:rPr lang="sk-SK" smtClean="0"/>
              <a:t>3. 4. 2020</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7124C107-9495-4F00-8AAE-ED48470AA6AA}" type="slidenum">
              <a:rPr lang="sk-SK" smtClean="0"/>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8" name="Obdĺžni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ĺžni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sk-SK"/>
              <a:t>Kliknite sem a upravte štýl predlohy nadpisov.</a:t>
            </a:r>
            <a:endParaRPr kumimoji="0" lang="en-US"/>
          </a:p>
        </p:txBody>
      </p:sp>
      <p:sp>
        <p:nvSpPr>
          <p:cNvPr id="3" name="Zástupný symbol tex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sk-SK"/>
              <a:t>Kliknite sem a upravte štýly predlohy textu.</a:t>
            </a:r>
          </a:p>
        </p:txBody>
      </p:sp>
      <p:sp>
        <p:nvSpPr>
          <p:cNvPr id="5" name="Zástupný symbol dátumu 4"/>
          <p:cNvSpPr>
            <a:spLocks noGrp="1"/>
          </p:cNvSpPr>
          <p:nvPr>
            <p:ph type="dt" sz="half" idx="10"/>
          </p:nvPr>
        </p:nvSpPr>
        <p:spPr/>
        <p:txBody>
          <a:bodyPr/>
          <a:lstStyle/>
          <a:p>
            <a:fld id="{9203B710-EFB5-4365-BA37-439D2A0986A7}" type="datetimeFigureOut">
              <a:rPr lang="sk-SK" smtClean="0"/>
              <a:t>3. 4. 2020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7124C107-9495-4F00-8AAE-ED48470AA6AA}" type="slidenum">
              <a:rPr lang="sk-SK" smtClean="0"/>
              <a:t>‹#›</a:t>
            </a:fld>
            <a:endParaRPr lang="sk-SK"/>
          </a:p>
        </p:txBody>
      </p:sp>
      <p:sp>
        <p:nvSpPr>
          <p:cNvPr id="11" name="Zástupný symbol obsahu 10"/>
          <p:cNvSpPr>
            <a:spLocks noGrp="1"/>
          </p:cNvSpPr>
          <p:nvPr>
            <p:ph sz="quarter" idx="1"/>
          </p:nvPr>
        </p:nvSpPr>
        <p:spPr>
          <a:xfrm>
            <a:off x="2971800" y="1600200"/>
            <a:ext cx="5715000" cy="4495800"/>
          </a:xfrm>
        </p:spPr>
        <p:txBody>
          <a:bodyPr vert="horz"/>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sk-SK"/>
              <a:t>Kliknite sem a upravte štýl predlohy nadpisov.</a:t>
            </a:r>
            <a:endParaRPr kumimoji="0" lang="en-US"/>
          </a:p>
        </p:txBody>
      </p:sp>
      <p:sp>
        <p:nvSpPr>
          <p:cNvPr id="4" name="Zástupný symbol tex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sk-SK"/>
              <a:t>Kliknite sem a upravte štýly predlohy textu.</a:t>
            </a:r>
          </a:p>
        </p:txBody>
      </p:sp>
      <p:sp>
        <p:nvSpPr>
          <p:cNvPr id="5" name="Zástupný symbol dátumu 4"/>
          <p:cNvSpPr>
            <a:spLocks noGrp="1"/>
          </p:cNvSpPr>
          <p:nvPr>
            <p:ph type="dt" sz="half" idx="10"/>
          </p:nvPr>
        </p:nvSpPr>
        <p:spPr/>
        <p:txBody>
          <a:bodyPr/>
          <a:lstStyle/>
          <a:p>
            <a:fld id="{9203B710-EFB5-4365-BA37-439D2A0986A7}" type="datetimeFigureOut">
              <a:rPr lang="sk-SK" smtClean="0"/>
              <a:t>3. 4. 2020</a:t>
            </a:fld>
            <a:endParaRPr lang="sk-SK"/>
          </a:p>
        </p:txBody>
      </p:sp>
      <p:sp>
        <p:nvSpPr>
          <p:cNvPr id="6" name="Zástupný symbol päty 5"/>
          <p:cNvSpPr>
            <a:spLocks noGrp="1"/>
          </p:cNvSpPr>
          <p:nvPr>
            <p:ph type="ftr" sz="quarter" idx="11"/>
          </p:nvPr>
        </p:nvSpPr>
        <p:spPr>
          <a:xfrm>
            <a:off x="914400" y="6172200"/>
            <a:ext cx="3886200" cy="457200"/>
          </a:xfrm>
        </p:spPr>
        <p:txBody>
          <a:bodyPr/>
          <a:lstStyle/>
          <a:p>
            <a:endParaRPr lang="sk-SK"/>
          </a:p>
        </p:txBody>
      </p:sp>
      <p:sp>
        <p:nvSpPr>
          <p:cNvPr id="7" name="Zástupný symbol čísla snímky 6"/>
          <p:cNvSpPr>
            <a:spLocks noGrp="1"/>
          </p:cNvSpPr>
          <p:nvPr>
            <p:ph type="sldNum" sz="quarter" idx="12"/>
          </p:nvPr>
        </p:nvSpPr>
        <p:spPr>
          <a:xfrm>
            <a:off x="146304" y="6208776"/>
            <a:ext cx="457200" cy="457200"/>
          </a:xfrm>
        </p:spPr>
        <p:txBody>
          <a:bodyPr/>
          <a:lstStyle/>
          <a:p>
            <a:fld id="{7124C107-9495-4F00-8AAE-ED48470AA6AA}" type="slidenum">
              <a:rPr lang="sk-SK" smtClean="0"/>
              <a:t>‹#›</a:t>
            </a:fld>
            <a:endParaRPr lang="sk-SK"/>
          </a:p>
        </p:txBody>
      </p:sp>
      <p:sp>
        <p:nvSpPr>
          <p:cNvPr id="11" name="Obdĺžni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ĺžni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obrázka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sk-SK"/>
              <a:t>Ak chcete pridať obrázok, kliknite na ikonu</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ĺžni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ĺžni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nadpis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sk-SK"/>
              <a:t>Kliknite sem a upravte štýl predlohy nadpisov.</a:t>
            </a:r>
            <a:endParaRPr kumimoji="0" lang="en-US"/>
          </a:p>
        </p:txBody>
      </p:sp>
      <p:sp>
        <p:nvSpPr>
          <p:cNvPr id="13" name="Zástupný symbol text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sk-SK"/>
              <a:t>Kliknite sem a upravte štýly predlohy textu.</a:t>
            </a:r>
          </a:p>
          <a:p>
            <a:pPr lvl="1" eaLnBrk="1" latinLnBrk="0" hangingPunct="1"/>
            <a:r>
              <a:rPr kumimoji="0" lang="sk-SK"/>
              <a:t>Druhá úroveň</a:t>
            </a:r>
          </a:p>
          <a:p>
            <a:pPr lvl="2" eaLnBrk="1" latinLnBrk="0" hangingPunct="1"/>
            <a:r>
              <a:rPr kumimoji="0" lang="sk-SK"/>
              <a:t>Tretia úroveň</a:t>
            </a:r>
          </a:p>
          <a:p>
            <a:pPr lvl="3" eaLnBrk="1" latinLnBrk="0" hangingPunct="1"/>
            <a:r>
              <a:rPr kumimoji="0" lang="sk-SK"/>
              <a:t>Štvrtá úroveň</a:t>
            </a:r>
          </a:p>
          <a:p>
            <a:pPr lvl="4" eaLnBrk="1" latinLnBrk="0" hangingPunct="1"/>
            <a:r>
              <a:rPr kumimoji="0" lang="sk-SK"/>
              <a:t>Piata úroveň</a:t>
            </a:r>
            <a:endParaRPr kumimoji="0" lang="en-US"/>
          </a:p>
        </p:txBody>
      </p:sp>
      <p:sp>
        <p:nvSpPr>
          <p:cNvPr id="14" name="Zástupný symbol dátumu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203B710-EFB5-4365-BA37-439D2A0986A7}" type="datetimeFigureOut">
              <a:rPr lang="sk-SK" smtClean="0"/>
              <a:t>3. 4. 2020</a:t>
            </a:fld>
            <a:endParaRPr lang="sk-SK"/>
          </a:p>
        </p:txBody>
      </p:sp>
      <p:sp>
        <p:nvSpPr>
          <p:cNvPr id="3" name="Zástupný symbol päty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sk-SK"/>
          </a:p>
        </p:txBody>
      </p:sp>
      <p:sp>
        <p:nvSpPr>
          <p:cNvPr id="23" name="Zástupný symbol čísla snímky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124C107-9495-4F00-8AAE-ED48470AA6AA}" type="slidenum">
              <a:rPr lang="sk-SK" smtClean="0"/>
              <a:t>‹#›</a:t>
            </a:fld>
            <a:endParaRPr lang="sk-SK"/>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www.f84.sk/" TargetMode="External"/><Relationship Id="rId13" Type="http://schemas.openxmlformats.org/officeDocument/2006/relationships/hyperlink" Target="http://www.rozsvietmodru.sk/" TargetMode="External"/><Relationship Id="rId3" Type="http://schemas.openxmlformats.org/officeDocument/2006/relationships/hyperlink" Target="http://andreas.sk/" TargetMode="External"/><Relationship Id="rId7" Type="http://schemas.openxmlformats.org/officeDocument/2006/relationships/hyperlink" Target="http://www.autismus.cz/" TargetMode="External"/><Relationship Id="rId12" Type="http://schemas.openxmlformats.org/officeDocument/2006/relationships/hyperlink" Target="http://autizmus.f84.sk/" TargetMode="External"/><Relationship Id="rId2" Type="http://schemas.openxmlformats.org/officeDocument/2006/relationships/hyperlink" Target="http://www.rojko.sk/" TargetMode="External"/><Relationship Id="rId1" Type="http://schemas.openxmlformats.org/officeDocument/2006/relationships/slideLayout" Target="../slideLayouts/slideLayout2.xml"/><Relationship Id="rId6" Type="http://schemas.openxmlformats.org/officeDocument/2006/relationships/hyperlink" Target="http://blog.asperger.cz/" TargetMode="External"/><Relationship Id="rId11" Type="http://schemas.openxmlformats.org/officeDocument/2006/relationships/hyperlink" Target="http://www.nadacialinaje.sk/index.php" TargetMode="External"/><Relationship Id="rId5" Type="http://schemas.openxmlformats.org/officeDocument/2006/relationships/hyperlink" Target="http://www.aspergeruvsyndrom.cz/" TargetMode="External"/><Relationship Id="rId15" Type="http://schemas.openxmlformats.org/officeDocument/2006/relationships/hyperlink" Target="http://www.twcm.cz/" TargetMode="External"/><Relationship Id="rId10" Type="http://schemas.openxmlformats.org/officeDocument/2006/relationships/hyperlink" Target="http://mujasperger.cz/" TargetMode="External"/><Relationship Id="rId4" Type="http://schemas.openxmlformats.org/officeDocument/2006/relationships/hyperlink" Target="http://www.praha.apla.cz/" TargetMode="External"/><Relationship Id="rId9" Type="http://schemas.openxmlformats.org/officeDocument/2006/relationships/hyperlink" Target="http://www.modraberuska.cz/" TargetMode="External"/><Relationship Id="rId14" Type="http://schemas.openxmlformats.org/officeDocument/2006/relationships/hyperlink" Target="http://sensa-shop.s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722376" y="4221088"/>
            <a:ext cx="7772400" cy="1656184"/>
          </a:xfrm>
        </p:spPr>
        <p:txBody>
          <a:bodyPr>
            <a:normAutofit/>
          </a:bodyPr>
          <a:lstStyle/>
          <a:p>
            <a:r>
              <a:rPr lang="sk-SK" dirty="0"/>
              <a:t>Mgr. Oľga </a:t>
            </a:r>
            <a:r>
              <a:rPr lang="sk-SK" dirty="0" err="1"/>
              <a:t>Pastiriková</a:t>
            </a:r>
            <a:endParaRPr lang="sk-SK" dirty="0"/>
          </a:p>
          <a:p>
            <a:r>
              <a:rPr lang="sk-SK" dirty="0"/>
              <a:t>Mgr. Jaroslava </a:t>
            </a:r>
            <a:r>
              <a:rPr lang="sk-SK" dirty="0" err="1"/>
              <a:t>Mervová</a:t>
            </a:r>
            <a:endParaRPr lang="sk-SK" dirty="0"/>
          </a:p>
          <a:p>
            <a:r>
              <a:rPr lang="sk-SK" dirty="0" err="1"/>
              <a:t>CPPPaP</a:t>
            </a:r>
            <a:r>
              <a:rPr lang="sk-SK" dirty="0"/>
              <a:t> Humenné</a:t>
            </a:r>
          </a:p>
        </p:txBody>
      </p:sp>
      <p:sp>
        <p:nvSpPr>
          <p:cNvPr id="2" name="Nadpis 1"/>
          <p:cNvSpPr>
            <a:spLocks noGrp="1"/>
          </p:cNvSpPr>
          <p:nvPr>
            <p:ph type="ctrTitle"/>
          </p:nvPr>
        </p:nvSpPr>
        <p:spPr/>
        <p:txBody>
          <a:bodyPr>
            <a:normAutofit fontScale="90000"/>
          </a:bodyPr>
          <a:lstStyle/>
          <a:p>
            <a:r>
              <a:rPr lang="sk-SK" dirty="0" err="1"/>
              <a:t>Autizmus</a:t>
            </a:r>
            <a:r>
              <a:rPr lang="sk-SK" dirty="0"/>
              <a:t> </a:t>
            </a:r>
            <a:br>
              <a:rPr lang="sk-SK" dirty="0"/>
            </a:br>
            <a:r>
              <a:rPr lang="sk-SK" dirty="0" err="1"/>
              <a:t>Aspergerov</a:t>
            </a:r>
            <a:r>
              <a:rPr lang="sk-SK" dirty="0"/>
              <a:t> syndróm</a:t>
            </a:r>
            <a:br>
              <a:rPr lang="sk-SK" dirty="0"/>
            </a:br>
            <a:r>
              <a:rPr lang="sk-SK" dirty="0" err="1"/>
              <a:t>Vysokofunkčný</a:t>
            </a:r>
            <a:r>
              <a:rPr lang="sk-SK" dirty="0"/>
              <a:t> </a:t>
            </a:r>
            <a:r>
              <a:rPr lang="sk-SK" dirty="0" err="1"/>
              <a:t>autizmus</a:t>
            </a:r>
            <a:endParaRPr lang="sk-SK" dirty="0"/>
          </a:p>
        </p:txBody>
      </p:sp>
      <p:pic>
        <p:nvPicPr>
          <p:cNvPr id="1026" name="Picture 2" descr="C:\Users\mery\Desktop\images (1).jpg"/>
          <p:cNvPicPr>
            <a:picLocks noChangeAspect="1" noChangeArrowheads="1"/>
          </p:cNvPicPr>
          <p:nvPr/>
        </p:nvPicPr>
        <p:blipFill>
          <a:blip r:embed="rId2" cstate="print"/>
          <a:srcRect/>
          <a:stretch>
            <a:fillRect/>
          </a:stretch>
        </p:blipFill>
        <p:spPr bwMode="auto">
          <a:xfrm>
            <a:off x="520155" y="3398838"/>
            <a:ext cx="1902370" cy="190237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p:txBody>
          <a:bodyPr>
            <a:normAutofit fontScale="92500"/>
          </a:bodyPr>
          <a:lstStyle/>
          <a:p>
            <a:pPr algn="just"/>
            <a:r>
              <a:rPr lang="sk-SK" dirty="0"/>
              <a:t>Pre deti i dospelých s AS býva charakteristický </a:t>
            </a:r>
            <a:r>
              <a:rPr lang="sk-SK" dirty="0">
                <a:solidFill>
                  <a:srgbClr val="FF0000"/>
                </a:solidFill>
              </a:rPr>
              <a:t>silný, až </a:t>
            </a:r>
            <a:r>
              <a:rPr lang="sk-SK" dirty="0" err="1">
                <a:solidFill>
                  <a:srgbClr val="FF0000"/>
                </a:solidFill>
              </a:rPr>
              <a:t>obsesívny</a:t>
            </a:r>
            <a:r>
              <a:rPr lang="sk-SK" dirty="0">
                <a:solidFill>
                  <a:srgbClr val="FF0000"/>
                </a:solidFill>
              </a:rPr>
              <a:t> záujem</a:t>
            </a:r>
            <a:r>
              <a:rPr lang="sk-SK" dirty="0"/>
              <a:t> o jednu či viacero oblastí, ktorú si zvyknú naštudovať do neskutočných detailov, u detí veku neprimeraných. Záujem o jednu oblasť môže trvať týždne, mesiace ale i roky. Dieťa s AS môže o oblasti záujmu viesť nadšené monológy, pre rodičov niekedy únavné, pre rovesníkov nudné. Potenciálne nadané deti s AS mávajú v predškolskom veku, podobne ako niektoré </a:t>
            </a:r>
            <a:r>
              <a:rPr lang="sk-SK" dirty="0" err="1"/>
              <a:t>neurotypické</a:t>
            </a:r>
            <a:r>
              <a:rPr lang="sk-SK" dirty="0"/>
              <a:t> (t.j. väčšinovo sa správajúce) nadané deti, včasný záujem o písmená a čísla, často s prejavmi </a:t>
            </a:r>
            <a:r>
              <a:rPr lang="sk-SK" dirty="0" err="1"/>
              <a:t>hyperlexie</a:t>
            </a:r>
            <a:r>
              <a:rPr lang="sk-SK"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914400" y="548680"/>
            <a:ext cx="7772400" cy="5471120"/>
          </a:xfrm>
        </p:spPr>
        <p:txBody>
          <a:bodyPr>
            <a:normAutofit fontScale="92500" lnSpcReduction="10000"/>
          </a:bodyPr>
          <a:lstStyle/>
          <a:p>
            <a:pPr algn="just"/>
            <a:r>
              <a:rPr lang="sk-SK" dirty="0"/>
              <a:t>Deti s HFA zvládajú zmeny výrazne horšie, resp. dlho zmeny vôbec nezvládajú a reagujú na ne afektívnym záchvatom. Deti s HFA majú ešte v mladšom školskom veku dlhé obdobia silného vyžadovania </a:t>
            </a:r>
            <a:r>
              <a:rPr lang="sk-SK" dirty="0" err="1">
                <a:solidFill>
                  <a:srgbClr val="FF0000"/>
                </a:solidFill>
              </a:rPr>
              <a:t>rigidity</a:t>
            </a:r>
            <a:r>
              <a:rPr lang="sk-SK" dirty="0">
                <a:solidFill>
                  <a:srgbClr val="FF0000"/>
                </a:solidFill>
              </a:rPr>
              <a:t> v dennom režime </a:t>
            </a:r>
            <a:r>
              <a:rPr lang="sk-SK" dirty="0"/>
              <a:t>(nezvládanie rodinných osláv, Vianoc, školských spoločenských udalostí) a nezvládajú často ani zmeny prostredia (nemožnosť cestovania na dovolenky, prázdniny, iných trás prechádzok a pod.). Aj toto sa však dá časom u mnohých detí s HFA uvoľňovať a vekom sa mnohé tieto vážne obmedzenia rodinného života a školského vzdelávania pri vhodnom prístupe vytrácajú. Cestou je akurátne dávkovanie zmien v miere, ktorú dieťa práve zvláda, hoci s pomocou, a dôsledné upozorňovanie na zmeny vopred, s uistením dieťaťa, kedy sa program vráti k obvyklému režimu.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914400" y="692696"/>
            <a:ext cx="7772400" cy="5327104"/>
          </a:xfrm>
        </p:spPr>
        <p:txBody>
          <a:bodyPr>
            <a:normAutofit/>
          </a:bodyPr>
          <a:lstStyle/>
          <a:p>
            <a:pPr algn="just"/>
            <a:r>
              <a:rPr lang="sk-SK" dirty="0"/>
              <a:t>Deti i dospelí s AS </a:t>
            </a:r>
            <a:r>
              <a:rPr lang="sk-SK" dirty="0">
                <a:solidFill>
                  <a:srgbClr val="FF0000"/>
                </a:solidFill>
              </a:rPr>
              <a:t>majú radi stereotypy</a:t>
            </a:r>
            <a:r>
              <a:rPr lang="sk-SK" dirty="0"/>
              <a:t>, istú pravidelnosť, nemennosť, čo sa týka prostredia ako aj sociálnych situácií, čo im dáva pocit istoty. Časté zmeny, naopak, vedú k pocitu neistoty, zväčšujú ich stres. Niektoré zmeny im nevadia, iné znášajú veľmi ťažko, vekom sa voči niektorým zmenám stávajú čoraz odolnejší. Ľudia s AS sú zväčša nesmierne citliví na zoradenie svojich zbierok (knihy, CD, čokoľvek), a to aj v prípade, že inak ich životné prostredie pripomína skôr chaos. Podobne bývajú deti s AS veľmi citlivé napr. na svoju lavicu v triede, presadenie žiaka s AS môže ľahko viesť k afektu.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146250"/>
          </a:xfrm>
        </p:spPr>
        <p:txBody>
          <a:bodyPr>
            <a:normAutofit fontScale="90000"/>
          </a:bodyPr>
          <a:lstStyle/>
          <a:p>
            <a:r>
              <a:rPr lang="sk-SK" sz="3100" dirty="0"/>
              <a:t>VZDELÁVACÍ PROGRAM PRE ŽIAKOV S AUTIZMOM ALEBO ĎALŠÍMI PERVAZÍVNYMI VÝVINOVÝMI PORUCHAMI </a:t>
            </a:r>
            <a:br>
              <a:rPr lang="sk-SK" dirty="0"/>
            </a:br>
            <a:endParaRPr lang="sk-SK" dirty="0"/>
          </a:p>
        </p:txBody>
      </p:sp>
      <p:sp>
        <p:nvSpPr>
          <p:cNvPr id="3" name="Zástupný symbol obsahu 2"/>
          <p:cNvSpPr>
            <a:spLocks noGrp="1"/>
          </p:cNvSpPr>
          <p:nvPr>
            <p:ph sz="quarter" idx="1"/>
          </p:nvPr>
        </p:nvSpPr>
        <p:spPr>
          <a:xfrm>
            <a:off x="457200" y="1772816"/>
            <a:ext cx="8229600" cy="4824536"/>
          </a:xfrm>
        </p:spPr>
        <p:txBody>
          <a:bodyPr>
            <a:normAutofit fontScale="77500" lnSpcReduction="20000"/>
          </a:bodyPr>
          <a:lstStyle/>
          <a:p>
            <a:r>
              <a:rPr lang="sk-SK" dirty="0"/>
              <a:t>ISCED 1</a:t>
            </a:r>
          </a:p>
          <a:p>
            <a:r>
              <a:rPr lang="sk-SK" dirty="0"/>
              <a:t>ISCED 2</a:t>
            </a:r>
          </a:p>
          <a:p>
            <a:r>
              <a:rPr lang="sk-SK" dirty="0"/>
              <a:t>Príloha 1</a:t>
            </a:r>
            <a:r>
              <a:rPr lang="sk-SK" b="1" dirty="0"/>
              <a:t> Rozvíjanie komunikačných schopností a sociálnych zručností</a:t>
            </a:r>
          </a:p>
          <a:p>
            <a:r>
              <a:rPr lang="sk-SK" dirty="0"/>
              <a:t>Príloha 2</a:t>
            </a:r>
            <a:r>
              <a:rPr lang="sk-SK" b="1" dirty="0"/>
              <a:t> Rozvíjanie </a:t>
            </a:r>
            <a:r>
              <a:rPr lang="sk-SK" b="1" dirty="0" err="1"/>
              <a:t>grafomotorických</a:t>
            </a:r>
            <a:r>
              <a:rPr lang="sk-SK" b="1" dirty="0"/>
              <a:t> zručností</a:t>
            </a:r>
          </a:p>
          <a:p>
            <a:r>
              <a:rPr lang="sk-SK" b="1" dirty="0"/>
              <a:t>Asistent učiteľa </a:t>
            </a:r>
            <a:r>
              <a:rPr lang="sk-SK" dirty="0"/>
              <a:t>– pracuje v triede, ktorú navštevuje žiak s </a:t>
            </a:r>
            <a:r>
              <a:rPr lang="sk-SK" dirty="0" err="1"/>
              <a:t>autizmom</a:t>
            </a:r>
            <a:r>
              <a:rPr lang="sk-SK" dirty="0"/>
              <a:t> alebo ďalšími </a:t>
            </a:r>
            <a:r>
              <a:rPr lang="sk-SK" dirty="0" err="1"/>
              <a:t>pervazívnymi</a:t>
            </a:r>
            <a:r>
              <a:rPr lang="sk-SK" dirty="0"/>
              <a:t> vývinovými poruchami (bez mentálneho postihnutia) </a:t>
            </a:r>
            <a:r>
              <a:rPr lang="sk-SK" b="1" dirty="0"/>
              <a:t>Školský logopéd </a:t>
            </a:r>
            <a:r>
              <a:rPr lang="sk-SK" dirty="0"/>
              <a:t>– t. j. logopéd s odbornou a pedagogickou spôsobilosťou platnou v rezorte školstva. Vykonáva odborné činnosti v rámci logopedickej diagnostiky, terapie a prevencie žiakom s narušenou komunikačnou schopnosťou. Poskytuje odborné poradenstvo a konzultácie zákonným zástupcom žiakov a pedagogickým zamestnancom škôl. </a:t>
            </a:r>
          </a:p>
          <a:p>
            <a:pPr>
              <a:buNone/>
            </a:pPr>
            <a:r>
              <a:rPr lang="sk-SK" dirty="0"/>
              <a:t>      </a:t>
            </a:r>
            <a:r>
              <a:rPr lang="sk-SK" b="1" dirty="0"/>
              <a:t>Pomocný zdravotnícky personál </a:t>
            </a:r>
            <a:r>
              <a:rPr lang="sk-SK" dirty="0"/>
              <a:t> poskytuje individuálnu pomoc žiakovi s </a:t>
            </a:r>
            <a:r>
              <a:rPr lang="sk-SK" dirty="0" err="1"/>
              <a:t>autizmom</a:t>
            </a:r>
            <a:r>
              <a:rPr lang="sk-SK" dirty="0"/>
              <a:t> alebo ďalšou </a:t>
            </a:r>
            <a:r>
              <a:rPr lang="sk-SK" dirty="0" err="1"/>
              <a:t>pervazívnou</a:t>
            </a:r>
            <a:r>
              <a:rPr lang="sk-SK" dirty="0"/>
              <a:t> vývinovou poruchou (bez mentálneho postihnutia) </a:t>
            </a:r>
          </a:p>
          <a:p>
            <a:endParaRPr lang="sk-S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mery\Desktop\1017086_504777252937172_990393140_n.jpg"/>
          <p:cNvPicPr>
            <a:picLocks noChangeAspect="1" noChangeArrowheads="1"/>
          </p:cNvPicPr>
          <p:nvPr/>
        </p:nvPicPr>
        <p:blipFill>
          <a:blip r:embed="rId2" cstate="print"/>
          <a:srcRect/>
          <a:stretch>
            <a:fillRect/>
          </a:stretch>
        </p:blipFill>
        <p:spPr bwMode="auto">
          <a:xfrm>
            <a:off x="2267744" y="260648"/>
            <a:ext cx="4718744" cy="639340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706090"/>
          </a:xfrm>
        </p:spPr>
        <p:txBody>
          <a:bodyPr>
            <a:normAutofit fontScale="90000"/>
          </a:bodyPr>
          <a:lstStyle/>
          <a:p>
            <a:r>
              <a:rPr lang="sk-SK" dirty="0"/>
              <a:t>Žiaci s AS v škole</a:t>
            </a:r>
          </a:p>
        </p:txBody>
      </p:sp>
      <p:sp>
        <p:nvSpPr>
          <p:cNvPr id="3" name="Zástupný symbol obsahu 2"/>
          <p:cNvSpPr>
            <a:spLocks noGrp="1"/>
          </p:cNvSpPr>
          <p:nvPr>
            <p:ph sz="quarter" idx="1"/>
          </p:nvPr>
        </p:nvSpPr>
        <p:spPr/>
        <p:txBody>
          <a:bodyPr>
            <a:normAutofit fontScale="92500" lnSpcReduction="20000"/>
          </a:bodyPr>
          <a:lstStyle/>
          <a:p>
            <a:pPr algn="just"/>
            <a:r>
              <a:rPr lang="sk-SK" dirty="0"/>
              <a:t>Deti s AS predstavujú v oblasti vzdelávania špecifickú výzvu. Spolužiaci ich často považujú za excentrických a čudných, ich slabé sociálne schopnosti z nich často robia obetných baránkov. Nemotornosť a silné zaujatie nezvyčajnými vecami im len pridávajú na zvláštnosti. Nerozumejú ľudským vzťahom a pravidlám správania sa; sú naivné a viditeľne im chýba bežný zdravý úsudok. Sú neflexibilné a nedokážu sa vyrovnať so zmenami, následkom čoho sa ľahko vystresujú a sú citovo zraniteľné. Majú však často priemernú alebo nadpriemernú inteligenciu a vynikajúcu mechanickú pamäť. Vzhľadom na jednostranné zameranie na svoje záujmy môžu neskôr v živote dosahovať vynikajúce výsledky.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sk-SK" dirty="0"/>
              <a:t>Užitočné tipy</a:t>
            </a:r>
          </a:p>
        </p:txBody>
      </p:sp>
      <p:sp>
        <p:nvSpPr>
          <p:cNvPr id="3" name="Zástupný symbol obsahu 2"/>
          <p:cNvSpPr>
            <a:spLocks noGrp="1"/>
          </p:cNvSpPr>
          <p:nvPr>
            <p:ph sz="quarter" idx="1"/>
          </p:nvPr>
        </p:nvSpPr>
        <p:spPr/>
        <p:txBody>
          <a:bodyPr/>
          <a:lstStyle/>
          <a:p>
            <a:pPr algn="just"/>
            <a:r>
              <a:rPr lang="sk-SK" dirty="0"/>
              <a:t>Nie všetky deti s AS sú samozrejme rovnaké. Každé dieťa s AS je jedinečnou osobnosťou a typické symptómy AS sa u každého jednotlivca prejavujú inak. Preto neexistuje jeden univerzálny spôsob, ako k takým deťom v triede pristupovať, takisto ako ani na deti bez AS neplatí len jeden prístup.</a:t>
            </a:r>
          </a:p>
        </p:txBody>
      </p:sp>
      <p:pic>
        <p:nvPicPr>
          <p:cNvPr id="5" name="Picture 3" descr="C:\Users\mery\Desktop\images (2).jpg"/>
          <p:cNvPicPr>
            <a:picLocks noChangeAspect="1" noChangeArrowheads="1"/>
          </p:cNvPicPr>
          <p:nvPr/>
        </p:nvPicPr>
        <p:blipFill>
          <a:blip r:embed="rId2" cstate="print"/>
          <a:srcRect/>
          <a:stretch>
            <a:fillRect/>
          </a:stretch>
        </p:blipFill>
        <p:spPr bwMode="auto">
          <a:xfrm>
            <a:off x="4860032" y="4509120"/>
            <a:ext cx="2895600" cy="158115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sk-SK" sz="3200" dirty="0"/>
              <a:t>Rutina</a:t>
            </a:r>
          </a:p>
        </p:txBody>
      </p:sp>
      <p:sp>
        <p:nvSpPr>
          <p:cNvPr id="3" name="Zástupný symbol obsahu 2"/>
          <p:cNvSpPr>
            <a:spLocks noGrp="1"/>
          </p:cNvSpPr>
          <p:nvPr>
            <p:ph sz="quarter" idx="1"/>
          </p:nvPr>
        </p:nvSpPr>
        <p:spPr>
          <a:xfrm>
            <a:off x="457200" y="1124744"/>
            <a:ext cx="8229600" cy="5544616"/>
          </a:xfrm>
        </p:spPr>
        <p:txBody>
          <a:bodyPr>
            <a:normAutofit fontScale="77500" lnSpcReduction="20000"/>
          </a:bodyPr>
          <a:lstStyle/>
          <a:p>
            <a:pPr algn="just"/>
            <a:r>
              <a:rPr lang="sk-SK" dirty="0"/>
              <a:t>Strach z neznámeho zmiernite tak, že dieťa s novou činnosťou, vyučujúcim, triedou, školou, táborom </a:t>
            </a:r>
            <a:r>
              <a:rPr lang="sk-SK" dirty="0" err="1"/>
              <a:t>a.i</a:t>
            </a:r>
            <a:r>
              <a:rPr lang="sk-SK" dirty="0"/>
              <a:t>. oboznámite vopred, a to čo najskôr. Vyhnete sa tak trápeniu. (Ak musí napríklad dieťa s AS zmeniť školu, ešte pred nástupom do novej školy by sa malo stretnúť s novým učiteľom, prejsť sa po škole a oboznámiť sa s novým režimom a rozvrhom. Prvých pár dní by ešte malo dostávať rovnaké domáce úlohy ako v starej škole, aby sa v novom prostredí cítilo ako doma. Nový učiteľ by si mal zistiť, o čo sa dieťa najviac zaujíma a pripraviť si na jeho prvý deň v škole súvisiace knihy alebo činnosti.).</a:t>
            </a:r>
          </a:p>
          <a:p>
            <a:pPr algn="just"/>
            <a:r>
              <a:rPr lang="sk-SK" dirty="0"/>
              <a:t>Vyhýbajte sa prekvapeniam: </a:t>
            </a:r>
            <a:r>
              <a:rPr lang="sk-SK" dirty="0">
                <a:solidFill>
                  <a:srgbClr val="FF0000"/>
                </a:solidFill>
              </a:rPr>
              <a:t>dieťa vopred dôkladne pripravte na všetky nezvyčajné činnosti, zmeny v rozvrhu alebo akékoľvek iné zmeny v režime, bez ohľadu na to, aké sú malé</a:t>
            </a:r>
            <a:r>
              <a:rPr lang="sk-SK" dirty="0"/>
              <a:t>.</a:t>
            </a:r>
          </a:p>
          <a:p>
            <a:pPr algn="just"/>
            <a:r>
              <a:rPr lang="sk-SK" dirty="0"/>
              <a:t>Minimalizujte výskyt zmien.</a:t>
            </a:r>
          </a:p>
          <a:p>
            <a:pPr algn="just"/>
            <a:r>
              <a:rPr lang="sk-SK" dirty="0"/>
              <a:t>Zabezpečte dieťaťu rovnaký denný režim: dieťa s AS musí poznať svoj režim dňa a musí vedieť, čo môže očakávať, aby sa vedelo na jednotlivé činnosti sústrediť.</a:t>
            </a:r>
          </a:p>
          <a:p>
            <a:pPr algn="just"/>
            <a:r>
              <a:rPr lang="sk-SK" dirty="0"/>
              <a:t>Poskytujte dieťaťu predvídateľné a bezpečné prostredie.</a:t>
            </a:r>
            <a:br>
              <a:rPr lang="sk-SK" dirty="0"/>
            </a:br>
            <a:endParaRPr lang="sk-SK"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sk-SK" sz="3200" dirty="0"/>
              <a:t>Spoločenské vzťahy</a:t>
            </a:r>
          </a:p>
        </p:txBody>
      </p:sp>
      <p:sp>
        <p:nvSpPr>
          <p:cNvPr id="3" name="Zástupný symbol obsahu 2"/>
          <p:cNvSpPr>
            <a:spLocks noGrp="1"/>
          </p:cNvSpPr>
          <p:nvPr>
            <p:ph sz="quarter" idx="1"/>
          </p:nvPr>
        </p:nvSpPr>
        <p:spPr>
          <a:xfrm>
            <a:off x="457200" y="1052736"/>
            <a:ext cx="8229600" cy="5805264"/>
          </a:xfrm>
        </p:spPr>
        <p:txBody>
          <a:bodyPr>
            <a:normAutofit fontScale="55000" lnSpcReduction="20000"/>
          </a:bodyPr>
          <a:lstStyle/>
          <a:p>
            <a:pPr algn="just"/>
            <a:r>
              <a:rPr lang="sk-SK" dirty="0"/>
              <a:t>Aj keď deti s AS nerozumejú pocitom iných ľudí, vedia sa naučiť správne reagovať. Ak sú neúmyselne netaktné, urážajú </a:t>
            </a:r>
            <a:r>
              <a:rPr lang="sk-SK" sz="2900" dirty="0"/>
              <a:t>alebo sú necitlivé, musíte im vysvetliť, prečo nereagovali správne a aká mala byť vhodná reakcia. Ľudia s AS sa musia sociálnym zručnostiam učiť rozumom, chýba im sociálny inštinkt a intuícia.</a:t>
            </a:r>
          </a:p>
          <a:p>
            <a:pPr algn="just"/>
            <a:r>
              <a:rPr lang="sk-SK" sz="2900" dirty="0"/>
              <a:t>Deti s AS zvyknú byť samotárske, preto musí ich kontakty s ostatnými podporovať pedagóg. Povzbudzujte dieťa v aktívnej socializácii a obmedzujte čas, ktorý dieťa venuje svojej záľube. Asistent pedagóga môže napríklad počas obeda aktívne povzbudzovať dieťa, aby sa zúčastňovalo konverzácie so svojim spolužiakmi, a to nielen zisťovaním jeho názoru a pýtaním sa otázok, ale aj podporovaním ostatných detí, aby robili to isté.</a:t>
            </a:r>
          </a:p>
          <a:p>
            <a:pPr algn="just"/>
            <a:r>
              <a:rPr lang="sk-SK" sz="2900" dirty="0"/>
              <a:t>Zdôrazňujte výnimočné zručnosti a vedomosti dieťaťa s AS tak, že počas vyučovania vytvoríte </a:t>
            </a:r>
            <a:r>
              <a:rPr lang="sk-SK" sz="2900" dirty="0">
                <a:solidFill>
                  <a:srgbClr val="FF0000"/>
                </a:solidFill>
              </a:rPr>
              <a:t>kooperatívne situácie, v ktorých jeho spolužiaci ocenia jeho slovnú zásobu, pamäť, schopnosť dobre čítať, atď. Zvýši sa tým miera jeho akceptácie v triede.</a:t>
            </a:r>
          </a:p>
          <a:p>
            <a:pPr algn="just"/>
            <a:r>
              <a:rPr lang="sk-SK" sz="2900" dirty="0"/>
              <a:t>Vo vyšších vekových kategóriách sa snažte spolužiakom ozrejmiť, akú diagnózu má dieťa s AS; vysvetlite im, že jeho problémy v rámci spoločenských vzťahov sú skutočným handicapom. Pochváľte ich, ak sa k dieťaťu s AS správajú empaticky. Zabránite tomu, aby sa dieťa stalo obetným baránkom, a u detí podporíte empatiu a toleranciu.</a:t>
            </a:r>
          </a:p>
          <a:p>
            <a:pPr algn="just"/>
            <a:r>
              <a:rPr lang="sk-SK" sz="2900" dirty="0"/>
              <a:t>Väčšina detí s AS chce mať priateľov, ale jednoducho nevedia, ako na to. Mali by ste ich učiť, ako reagovať na podnety z okolia a ukázať im možnosti, ako reagovať v rôznych sociálnych situáciách. Učte deti, čo majú hovoriť a ako to povedať. Zahrajte si rôzne modelové situácie a nechajte ich vyskúšať si rôzne úlohy. Tieto deti sa naučia rozumieť spoločenským vzťahom až vtedy, keď ich naučíte, ako fungujú, kým ostatní to pochopia intuitívne. </a:t>
            </a:r>
          </a:p>
          <a:p>
            <a:pPr algn="just"/>
            <a:r>
              <a:rPr lang="sk-SK" sz="2900" dirty="0"/>
              <a:t>Starším deťom s AS môže veľmi vyhovovať systém mentorov. Pedagóg môže vybrať jedného chápavého nehendikepovaného spolužiaka, oboznámiť ho so situáciou dieťaťa s AS a posadiť ich vedľa seba. Spolužiak na neho môže dozerať v autobuse, počas prestávok, na chodbách a podobne a snaží sa ho zapojiť do školských aktivít.</a:t>
            </a:r>
          </a:p>
          <a:p>
            <a:pPr algn="just"/>
            <a:endParaRPr lang="sk-S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sk-SK" sz="3200" dirty="0"/>
              <a:t>Obmedzený okruh záujmov</a:t>
            </a:r>
          </a:p>
        </p:txBody>
      </p:sp>
      <p:sp>
        <p:nvSpPr>
          <p:cNvPr id="3" name="Zástupný symbol obsahu 2"/>
          <p:cNvSpPr>
            <a:spLocks noGrp="1"/>
          </p:cNvSpPr>
          <p:nvPr>
            <p:ph sz="quarter" idx="1"/>
          </p:nvPr>
        </p:nvSpPr>
        <p:spPr>
          <a:xfrm>
            <a:off x="457200" y="1052736"/>
            <a:ext cx="8229600" cy="5544616"/>
          </a:xfrm>
        </p:spPr>
        <p:txBody>
          <a:bodyPr>
            <a:normAutofit fontScale="55000" lnSpcReduction="20000"/>
          </a:bodyPr>
          <a:lstStyle/>
          <a:p>
            <a:pPr algn="just"/>
            <a:r>
              <a:rPr lang="sk-SK" dirty="0"/>
              <a:t>Využite špeciálny záujem dieťaťa na rozšírenie jeho spektra záujmov. Napríklad počas hodiny o dažďových pralesoch bol študent s AS, ktorý bol posadnutý zvieratami, vedený k tomu, aby sa nezaujímal len o zvieratá z dažďového pralesa, ale aj o samotný prales, ktorý bol domovom týchto zvierat. Následne bol motivovaný, aby sa naučil niečo aj o domorodcoch, ktorí boli nútení vyrúbať les, v ktorom zvieratá žili.</a:t>
            </a:r>
          </a:p>
          <a:p>
            <a:pPr algn="just"/>
            <a:r>
              <a:rPr lang="sk-SK" dirty="0"/>
              <a:t>Na dosiahnutie želaného správania používajte pozitívnu motiváciu, je to najúčinnejší nástroj na pomoc deťom s AS. Tieto deti veľmi dobre reagujú na pochvalu (napr. ak sa dieťa neustále niečo pýta, pedagóg by ho mal vždy pochváliť, keď sa na chvíľu odmlčí a dovolí prehovoriť aj ostatným deťom). Deti s AS by sme mali chváliť aj za primerané sociálne správanie, ktoré u iných detí považujeme za bežné a samozrejmé.</a:t>
            </a:r>
          </a:p>
          <a:p>
            <a:pPr algn="just"/>
            <a:r>
              <a:rPr lang="sk-SK" dirty="0"/>
              <a:t>Deťom by sme mali dávať také domáce úlohy, ktoré nejakým spôsobom spoja ich koníček s príslušným vyučovacím predmetom. Napríklad ak sa počas hodiny občianskej náuky zaoberáte nejakou konkrétnou krajinou, dieťa s AS, ktoré je posadnuté vlakmi, môže dostať za domácu úlohu naštudovať si, aké formy dopravy ľudia v danej krajine používajú.</a:t>
            </a:r>
          </a:p>
          <a:p>
            <a:pPr algn="just"/>
            <a:r>
              <a:rPr lang="sk-SK" dirty="0"/>
              <a:t>Môže sa stať, že niektoré deti s AS si nebudú chcieť robiť také domáce úlohy, ktoré nespadajú do ich okruhu záujmov. Musíte mu dať jasne najavo, že si domácu úlohu urobiť musí. </a:t>
            </a:r>
            <a:r>
              <a:rPr lang="sk-SK" dirty="0">
                <a:solidFill>
                  <a:srgbClr val="FF0000"/>
                </a:solidFill>
              </a:rPr>
              <a:t>Dieťaťu s AS musíte jasne vysvetliť, že nie je pánom situácie, ale že musí dodržiavať zadané pravidlá</a:t>
            </a:r>
            <a:r>
              <a:rPr lang="sk-SK" dirty="0"/>
              <a:t>. Na druhej strane sa ale snažte deťom vychádzať v ústrety a poskytnite im priestor, aby sa mohli venovať vlastným záujmom.</a:t>
            </a:r>
          </a:p>
          <a:p>
            <a:pPr algn="just"/>
            <a:r>
              <a:rPr lang="sk-SK" dirty="0"/>
              <a:t>V prípade mimoriadne tvrdohlavých detí budete musieť prispôsobiť všetky domáce úlohy ich konkrétnym záujmom (napr. ak ich bavia dinosaury, používajte ich vo vetách na gramatike, matematických slovných úlohách, pri čítaní a hláskovaní). Iné témy a oblasti pridávajte postupne.</a:t>
            </a:r>
          </a:p>
          <a:p>
            <a:pPr algn="just"/>
            <a:r>
              <a:rPr lang="sk-SK" dirty="0"/>
              <a:t>Ak má dieťa s AS neprekonateľné nutkanie neustále hovoriť o svojich záujmoch, alebo sa na ne stále pýtať, nedovoľte mu to. Toto správanie obmedzíte tak, že mu na túto tému vyhradíte len určitú časť dňa. Napríklad dieťa s AS, ktoré bolo posadnuté zvieratami a kládlo neuveriteľne veľa otázok o triednej korytnačke vedelo, že otázky ohľadom korytnačky môže klásť len cez prestávky. Toto pravidlo sa stalo súčasťou jeho režimu a rýchlo sa naučilo prestať, ak náhodou začalo tieto otázky klásť inokedy.</a:t>
            </a:r>
            <a:br>
              <a:rPr lang="sk-SK" dirty="0"/>
            </a:br>
            <a:endParaRPr lang="sk-SK" dirty="0"/>
          </a:p>
          <a:p>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p:txBody>
          <a:bodyPr/>
          <a:lstStyle/>
          <a:p>
            <a:r>
              <a:rPr lang="sk-SK" dirty="0"/>
              <a:t>1,16%</a:t>
            </a:r>
          </a:p>
          <a:p>
            <a:r>
              <a:rPr lang="sk-SK" dirty="0"/>
              <a:t>Vyšší výskyt u chlapcov 4:1</a:t>
            </a:r>
          </a:p>
        </p:txBody>
      </p:sp>
      <p:pic>
        <p:nvPicPr>
          <p:cNvPr id="2050" name="Picture 2" descr="C:\Users\mery\Desktop\images.jpg"/>
          <p:cNvPicPr>
            <a:picLocks noChangeAspect="1" noChangeArrowheads="1"/>
          </p:cNvPicPr>
          <p:nvPr/>
        </p:nvPicPr>
        <p:blipFill>
          <a:blip r:embed="rId2" cstate="print"/>
          <a:srcRect/>
          <a:stretch>
            <a:fillRect/>
          </a:stretch>
        </p:blipFill>
        <p:spPr bwMode="auto">
          <a:xfrm>
            <a:off x="1187624" y="4005064"/>
            <a:ext cx="3268627" cy="2175123"/>
          </a:xfrm>
          <a:prstGeom prst="rect">
            <a:avLst/>
          </a:prstGeom>
          <a:noFill/>
        </p:spPr>
      </p:pic>
      <p:pic>
        <p:nvPicPr>
          <p:cNvPr id="2052" name="Picture 4" descr="C:\Users\mery\Desktop\62b4dc5b26c12150f9a95b6ebd7aaa8d.jpg"/>
          <p:cNvPicPr>
            <a:picLocks noChangeAspect="1" noChangeArrowheads="1"/>
          </p:cNvPicPr>
          <p:nvPr/>
        </p:nvPicPr>
        <p:blipFill>
          <a:blip r:embed="rId3" cstate="print"/>
          <a:srcRect/>
          <a:stretch>
            <a:fillRect/>
          </a:stretch>
        </p:blipFill>
        <p:spPr bwMode="auto">
          <a:xfrm>
            <a:off x="5580112" y="2784589"/>
            <a:ext cx="2967980" cy="354648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sk-SK" sz="3200" dirty="0"/>
              <a:t>Problémy so sústredením</a:t>
            </a:r>
          </a:p>
        </p:txBody>
      </p:sp>
      <p:sp>
        <p:nvSpPr>
          <p:cNvPr id="3" name="Zástupný symbol obsahu 2"/>
          <p:cNvSpPr>
            <a:spLocks noGrp="1"/>
          </p:cNvSpPr>
          <p:nvPr>
            <p:ph sz="quarter" idx="1"/>
          </p:nvPr>
        </p:nvSpPr>
        <p:spPr>
          <a:xfrm>
            <a:off x="457200" y="1052736"/>
            <a:ext cx="8229600" cy="5544616"/>
          </a:xfrm>
        </p:spPr>
        <p:txBody>
          <a:bodyPr>
            <a:normAutofit fontScale="55000" lnSpcReduction="20000"/>
          </a:bodyPr>
          <a:lstStyle/>
          <a:p>
            <a:pPr algn="just"/>
            <a:r>
              <a:rPr lang="sk-SK" dirty="0"/>
              <a:t>Dohodnite si s dieťaťom neverbálny signál (napr. jemné poklepkanie po pleci), ktorým ho upozorníte na to, že nedáva pozor.</a:t>
            </a:r>
          </a:p>
          <a:p>
            <a:pPr algn="just"/>
            <a:r>
              <a:rPr lang="sk-SK" dirty="0"/>
              <a:t>Pedagóg musí aktívne povzbudzovať dieťa s AS, aby sa prestalo venovať svojim vlastným myšlienkam/fantáziám a vrátilo sa do reálneho sveta. Je to neustály boj, pretože </a:t>
            </a:r>
            <a:r>
              <a:rPr lang="sk-SK" dirty="0">
                <a:solidFill>
                  <a:srgbClr val="FF0000"/>
                </a:solidFill>
              </a:rPr>
              <a:t>pre dieťa je istota jeho vnútorného sveta oveľa atraktívnejšia, ako čokoľvek v skutočnom svete.</a:t>
            </a:r>
            <a:r>
              <a:rPr lang="sk-SK" dirty="0"/>
              <a:t> Najmenšie deti potrebujú systém aj pre voľnú hru, pretože sa dokážu tak ponoriť do svojich aktivít, že stratia kontakt s realitou. Ak dieťa presvedčíte, aby sa s jednými alebo dvomi spolužiakmi pod dozorom zahralo spoločenskú hru, dávate tým jeho hre štruktúru, ale zároveň aj možnosť rozvíjať sociálne zručnosti.</a:t>
            </a:r>
          </a:p>
          <a:p>
            <a:pPr algn="just"/>
            <a:r>
              <a:rPr lang="sk-SK" dirty="0"/>
              <a:t>Dieťa s AS posaďte do prvých lavíc a často mu adresujte rôzne otázky, aby ste mu pomohli udržať počas hodiny pozornosť.</a:t>
            </a:r>
          </a:p>
          <a:p>
            <a:pPr algn="just"/>
            <a:r>
              <a:rPr lang="sk-SK" dirty="0"/>
              <a:t>Deti s AS v bežných školách majú ťažkosti sústrediť sa, sú pomalé a veľmi dezorganizované, preto je niekedy potrebné prispôsobiť tomu počet úloh na hodine či na doma. Druhou možnosťou je poskytnúť im čas v špeciálnej triede pod dozorom špeciálneho pedagóga, ktorý im pomôže urobiť si úlohy </a:t>
            </a:r>
          </a:p>
          <a:p>
            <a:pPr algn="just"/>
            <a:r>
              <a:rPr lang="sk-SK" dirty="0"/>
              <a:t>Ak v škole používate systém mentorstva, posaďte dieťa s AS vedľa jeho mentora, aby mu mohol vždy pripomenúť, že sa má sústrediť na úlohu alebo na hodinu.</a:t>
            </a:r>
          </a:p>
          <a:p>
            <a:pPr algn="just"/>
            <a:r>
              <a:rPr lang="sk-SK" dirty="0"/>
              <a:t>Deťom s výrazne zníženou koncentráciou pomáha, ak je na každú úlohu presne stanovený čas. Ak na hodine zadanú úlohu nedokončí v stanovenom čase, alebo ju </a:t>
            </a:r>
            <a:r>
              <a:rPr lang="sk-SK" dirty="0" err="1"/>
              <a:t>odflákne</a:t>
            </a:r>
            <a:r>
              <a:rPr lang="sk-SK" dirty="0"/>
              <a:t> v rámci stanoveného času, musí ju dokončiť vo voľnom čase (napr. počas prestávky alebo cez čas určený na vlastné koníčky). Deti s AS vedia byť niekedy tvrdohlavé; </a:t>
            </a:r>
            <a:r>
              <a:rPr lang="sk-SK" dirty="0">
                <a:solidFill>
                  <a:srgbClr val="FF0000"/>
                </a:solidFill>
              </a:rPr>
              <a:t>potrebujú presne vedieť, čo sa od nich očakáva a potrebujú štruktúrovaný program, ktorý ich naučí, že dodržiavanie pravidiel má pozitívne dôsledky</a:t>
            </a:r>
            <a:r>
              <a:rPr lang="sk-SK" dirty="0"/>
              <a:t> (takýto program motivuje dieťa s AS k produktivite, zvyšuje jeho sebavedomie a znižuje hladinu stresu, pretože dieťa si uvedomí vlastné schopnosti).</a:t>
            </a:r>
          </a:p>
          <a:p>
            <a:pPr algn="just"/>
            <a:r>
              <a:rPr lang="sk-SK" dirty="0"/>
              <a:t>Ak chceme, aby dieťa s AS bolo v triede aktívne, musíme mu pripraviť veľmi presný program. Úlohy treba rozdeliť na menšie celky, pedagóg by mal dieťaťu poskytovať častú spätnú väzbu a usmerňovať ho.</a:t>
            </a:r>
            <a:br>
              <a:rPr lang="sk-SK" dirty="0"/>
            </a:br>
            <a:endParaRPr lang="sk-SK" dirty="0"/>
          </a:p>
          <a:p>
            <a:endParaRPr lang="sk-S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634082"/>
          </a:xfrm>
        </p:spPr>
        <p:txBody>
          <a:bodyPr>
            <a:normAutofit/>
          </a:bodyPr>
          <a:lstStyle/>
          <a:p>
            <a:r>
              <a:rPr lang="sk-SK" sz="3200" dirty="0"/>
              <a:t>Zhoršená motorika</a:t>
            </a:r>
          </a:p>
        </p:txBody>
      </p:sp>
      <p:sp>
        <p:nvSpPr>
          <p:cNvPr id="3" name="Zástupný symbol obsahu 2"/>
          <p:cNvSpPr>
            <a:spLocks noGrp="1"/>
          </p:cNvSpPr>
          <p:nvPr>
            <p:ph sz="quarter" idx="1"/>
          </p:nvPr>
        </p:nvSpPr>
        <p:spPr>
          <a:xfrm>
            <a:off x="914400" y="908720"/>
            <a:ext cx="7772400" cy="5949280"/>
          </a:xfrm>
        </p:spPr>
        <p:txBody>
          <a:bodyPr>
            <a:normAutofit fontScale="70000" lnSpcReduction="20000"/>
          </a:bodyPr>
          <a:lstStyle/>
          <a:p>
            <a:pPr algn="just"/>
            <a:r>
              <a:rPr lang="sk-SK" dirty="0"/>
              <a:t>Deti s AS by mali mať individuálny program na precvičovanie jemnej motoriky, ktorý zahŕňa obkresľovanie a kopírovanie na papier, obťahovanie predlôh na tabuli. Pedagóg opakovane vedie ruku dieťaťa po písmenách a ich spojniciach a takisto s ním cvičí písané písmo. Keď si dieťa písmo zapamätá, dokáže skupiny písmen aj samé prečítať.</a:t>
            </a:r>
          </a:p>
          <a:p>
            <a:pPr algn="just"/>
            <a:r>
              <a:rPr lang="sk-SK" dirty="0"/>
              <a:t>Nenúťte dieťa, aby súťažilo v športových aktivitách, pretože kvôli jeho problémom s motorikou môže byť frustrované a ostatné deti sa mu môžu posmievať. Dieťa s AS nechápe sociálny kontext a nevie koordinovať svoje činy s aktivitami ostatných v tíme.</a:t>
            </a:r>
          </a:p>
          <a:p>
            <a:pPr algn="just"/>
            <a:r>
              <a:rPr lang="sk-SK" dirty="0"/>
              <a:t>Potrebujú na testy viac času ako ich rovesníci (ak bude dieťa písať test v inej miestnosti, bude mať na to nielen viac času, ale bude cítiť aj potrebnú štruktúrovanosť a usmernenie zo strany pedagóga, čo tieto deti potrebujú na to, aby sa dokázali sústrediť na aktuálnu úlohu).</a:t>
            </a:r>
          </a:p>
          <a:p>
            <a:pPr algn="just"/>
            <a:r>
              <a:rPr lang="sk-SK" dirty="0"/>
              <a:t>Nenúťte dieťa zúčastňovať sa kolektívnych hier, radšej pre neho vytvorte individuálny </a:t>
            </a:r>
            <a:r>
              <a:rPr lang="sk-SK" dirty="0" err="1"/>
              <a:t>rehalibitačný</a:t>
            </a:r>
            <a:r>
              <a:rPr lang="sk-SK" dirty="0"/>
              <a:t> a cvičebný program.</a:t>
            </a:r>
          </a:p>
          <a:p>
            <a:pPr algn="just"/>
            <a:r>
              <a:rPr lang="sk-SK" dirty="0"/>
              <a:t>Ak má dieťa veľmi vážne problémy s hrubou motorikou, odporučte ho k fyzioterapeutovi.</a:t>
            </a:r>
          </a:p>
          <a:p>
            <a:pPr algn="just"/>
            <a:r>
              <a:rPr lang="sk-SK" dirty="0"/>
              <a:t>Ak dávate deťom úlohy s časovým limitom, berte do úvahy, že dieťa s AS píše pomalšie.</a:t>
            </a:r>
          </a:p>
          <a:p>
            <a:pPr algn="just"/>
            <a:r>
              <a:rPr lang="sk-SK" dirty="0"/>
              <a:t>Mladším deťom s AS pomôže, ak budú mať na osobitnom papieri k dispozícii predlohu, podľa ktorej si môžu kontrolovať veľkosť a tvar písmen. Takisto ich to môže viesť k tomu, aby písali pomaly a pozorne.</a:t>
            </a:r>
            <a:br>
              <a:rPr lang="sk-SK" dirty="0"/>
            </a:br>
            <a:endParaRPr lang="sk-SK"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634082"/>
          </a:xfrm>
        </p:spPr>
        <p:txBody>
          <a:bodyPr>
            <a:normAutofit/>
          </a:bodyPr>
          <a:lstStyle/>
          <a:p>
            <a:r>
              <a:rPr lang="sk-SK" sz="3200" dirty="0"/>
              <a:t>Problémy s učením</a:t>
            </a:r>
          </a:p>
        </p:txBody>
      </p:sp>
      <p:sp>
        <p:nvSpPr>
          <p:cNvPr id="3" name="Zástupný symbol obsahu 2"/>
          <p:cNvSpPr>
            <a:spLocks noGrp="1"/>
          </p:cNvSpPr>
          <p:nvPr>
            <p:ph sz="quarter" idx="1"/>
          </p:nvPr>
        </p:nvSpPr>
        <p:spPr>
          <a:xfrm>
            <a:off x="914400" y="980728"/>
            <a:ext cx="7772400" cy="5039072"/>
          </a:xfrm>
        </p:spPr>
        <p:txBody>
          <a:bodyPr>
            <a:noAutofit/>
          </a:bodyPr>
          <a:lstStyle/>
          <a:p>
            <a:pPr algn="just"/>
            <a:r>
              <a:rPr lang="sk-SK" sz="1400" dirty="0"/>
              <a:t>AS majú horšie akademické výsledky, pretože nie sú motivované vynakladať úsilie v tých oblastiach, ktoré ich nezaujímajú. Na výsledky ich práce musíte stanoviť veľmi presné a pevné očakávania. Ak majú na úlohu stanovený presný čas, musia ju v danom čase nielen vypracovať, ale vypracovať dôkladne. Ak dieťa úlohu na hodine odflákane, musí si ju opraviť cez prestávku alebo počas doby, kedy sa bežne venuje svojím koníčkom.</a:t>
            </a:r>
          </a:p>
          <a:p>
            <a:pPr algn="just"/>
            <a:r>
              <a:rPr lang="sk-SK" sz="1400" dirty="0"/>
              <a:t>Stavajte na vynikajúcej pamäti detí s AS. Ich silnou stránkou býva to, že si dokážu zapamätať množstvo faktov.</a:t>
            </a:r>
          </a:p>
          <a:p>
            <a:pPr algn="just"/>
            <a:r>
              <a:rPr lang="sk-SK" sz="1400" dirty="0"/>
              <a:t>Deti s AS vedia často výborne čítať, ale ich pochopenie jazyka je slabé. Ak aj čítajú veľmi plynule, nemôžete predpokladať, že čítanému rozumejú.</a:t>
            </a:r>
          </a:p>
          <a:p>
            <a:pPr algn="just"/>
            <a:r>
              <a:rPr lang="sk-SK" sz="1400" dirty="0">
                <a:solidFill>
                  <a:srgbClr val="FF0000"/>
                </a:solidFill>
              </a:rPr>
              <a:t>Nemôžete predpokladať, že dieťa s AS niečomu rozumie len preto, že vie presne zopakovať, čo počulo.</a:t>
            </a:r>
          </a:p>
          <a:p>
            <a:pPr algn="just"/>
            <a:r>
              <a:rPr lang="sk-SK" sz="1400" dirty="0"/>
              <a:t>Deti s AS zväčša nechápu citové nuansy, viac významových rovín a vzťahové otázky rozoberané v románoch.</a:t>
            </a:r>
          </a:p>
          <a:p>
            <a:pPr algn="just"/>
            <a:r>
              <a:rPr lang="sk-SK" sz="1400" dirty="0"/>
              <a:t>Poskytnite dieťaťu dodatočné vysvetlenie a ak je téma hodiny abstraktná, snažte sa zjednodušovať.</a:t>
            </a:r>
          </a:p>
          <a:p>
            <a:pPr algn="just"/>
            <a:r>
              <a:rPr lang="sk-SK" sz="1400" dirty="0"/>
              <a:t>Vytvorte individuálny program výučby založený na možnosti dosahovať stále ďalšie úspechy. Deti s AS potrebujú veľkú motiváciu, aby sa nevenovali len svojim vlastným podnetom. Učenie musí byť pre ne odmenou a nemá vzbudzovať úzkosť.</a:t>
            </a:r>
          </a:p>
          <a:p>
            <a:pPr algn="just"/>
            <a:r>
              <a:rPr lang="sk-SK" sz="1400" dirty="0"/>
              <a:t>Slohové úlohy detí s AS sa často opakujú, deti skáču z témy na tému a používajú nesprávne významy slov. Deti zväčša nepoznajú rozdiel medzi všeobecnými poznatkami a vlastnými myšlienkami a preto predpokladajú, že pedagóg bude rozumieť ich občas ťažko pochopiteľným výrazom.</a:t>
            </a:r>
            <a:br>
              <a:rPr lang="sk-SK" sz="1400" dirty="0"/>
            </a:br>
            <a:endParaRPr lang="sk-SK"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706090"/>
          </a:xfrm>
        </p:spPr>
        <p:txBody>
          <a:bodyPr>
            <a:normAutofit/>
          </a:bodyPr>
          <a:lstStyle/>
          <a:p>
            <a:r>
              <a:rPr lang="sk-SK" sz="3200" dirty="0"/>
              <a:t>Citová zraniteľnosť</a:t>
            </a:r>
          </a:p>
        </p:txBody>
      </p:sp>
      <p:sp>
        <p:nvSpPr>
          <p:cNvPr id="3" name="Zástupný symbol obsahu 2"/>
          <p:cNvSpPr>
            <a:spLocks noGrp="1"/>
          </p:cNvSpPr>
          <p:nvPr>
            <p:ph sz="quarter" idx="1"/>
          </p:nvPr>
        </p:nvSpPr>
        <p:spPr>
          <a:xfrm>
            <a:off x="914400" y="908720"/>
            <a:ext cx="7772400" cy="5616624"/>
          </a:xfrm>
        </p:spPr>
        <p:txBody>
          <a:bodyPr>
            <a:noAutofit/>
          </a:bodyPr>
          <a:lstStyle/>
          <a:p>
            <a:pPr algn="just"/>
            <a:r>
              <a:rPr lang="sk-SK" sz="1400" dirty="0"/>
              <a:t>Pocity dávajte v hlase najavo čo najmenej. V komunikácii s dieťaťom s AS sa správajte pokojne, predvídateľne a pragmaticky, ale zároveň jasne dávajte najavo trpezlivosť a súcit. Nečakajte, že si dieťa s AS prizná, že je smutné alebo depresívne. </a:t>
            </a:r>
            <a:r>
              <a:rPr lang="sk-SK" sz="1400" dirty="0">
                <a:solidFill>
                  <a:srgbClr val="FF0000"/>
                </a:solidFill>
              </a:rPr>
              <a:t>Tak ako nedokážu vnímať pocity druhých, rovnako si neuvedomujú ani svoje vlastné pocity. </a:t>
            </a:r>
            <a:r>
              <a:rPr lang="sk-SK" sz="1400" dirty="0"/>
              <a:t>Často svoju depresiu skrývajú a popierajú jej prejavy.</a:t>
            </a:r>
          </a:p>
          <a:p>
            <a:pPr algn="just"/>
            <a:r>
              <a:rPr lang="sk-SK" sz="1400" dirty="0"/>
              <a:t>Konzistentnosťou predídete výbuchom hnevu. Deti vždy pripravte na zmeny v rozvrhu, znížite tak ich stres </a:t>
            </a:r>
          </a:p>
          <a:p>
            <a:pPr algn="just"/>
            <a:r>
              <a:rPr lang="sk-SK" sz="1400" dirty="0"/>
              <a:t>Učte deti, ako sa vyrovnať so stresom, aby predišli výbuchom hnevu. Napíšte si s dieťaťom zoznam veľmi konkrétnych krokov, ktoré vykoná, keď sa rozruší (napr. 1. Trikrát sa zhlboka nadýchni, 2. Pomaly si trikrát spočítaj prsty na pravej ruke, 3. Vyžiadaj si návštevu špeciálneho pedagóga, atď.). Do zoznamu zahrňte známy rituál, ktorý má dieťa rado. Napíšte tieto kroky na kartičku, ktorú bude mať dieťa stále vo vrecku, aby po nej mohlo kedykoľvek siahnuť.</a:t>
            </a:r>
          </a:p>
          <a:p>
            <a:pPr algn="just"/>
            <a:r>
              <a:rPr lang="sk-SK" sz="1400" dirty="0"/>
              <a:t>Pedagógovia by si mali pozorne všímať akékoľvek zmeny správania, ktoré by mohli naznačovať depresiu, napríklad zvýšenú mieru dezorganizácie, nepozornosť a izoláciu, znížený prah stresu, chronickú únavu, plač, zmienky o samovražde a podobne. V týchto prípadoch sa nespoliehajte na tvrdenie dieťaťa, že je „OK“.</a:t>
            </a:r>
          </a:p>
          <a:p>
            <a:pPr algn="just"/>
            <a:r>
              <a:rPr lang="sk-SK" sz="1400" dirty="0"/>
              <a:t>Je veľmi dôležité, aby deti s AS, ktoré sú zaradené do bežnej triedy, mali </a:t>
            </a:r>
            <a:r>
              <a:rPr lang="sk-SK" sz="1400" dirty="0">
                <a:solidFill>
                  <a:srgbClr val="FF0000"/>
                </a:solidFill>
              </a:rPr>
              <a:t>určeného člena pedagogického zboru, s ktorým budú rozprávať aspoň raz denne</a:t>
            </a:r>
            <a:r>
              <a:rPr lang="sk-SK" sz="1400" dirty="0"/>
              <a:t>. Tento pedagóg sa bude s dieťaťom denne stretávať a bude dostávať informácie aj od iných pedagógov, a preto bude vedieť odhadnúť, ako sa dieťaťu darí.</a:t>
            </a:r>
          </a:p>
          <a:p>
            <a:pPr algn="just"/>
            <a:r>
              <a:rPr lang="sk-SK" sz="1400" dirty="0"/>
              <a:t>Hneď, ako si všimnete, že dieťa s AS má v nejakej oblasti ťažkosti, ihneď mu poskytnite podporu. Tieto deti totiž na zlyhania reagujú oveľa prudkejšie ako iné deti a takisto sa rýchlo rozrušia.</a:t>
            </a:r>
          </a:p>
          <a:p>
            <a:pPr algn="just"/>
            <a:r>
              <a:rPr lang="sk-SK" sz="1400" dirty="0"/>
              <a:t>Berte na vedomie, že dospievajúci s AS majú sklony k depresii. V puberte sa sociálne zručnosti veľmi cenia a študent s AS si uvedomuje, že je iný a ťažko si vytvára bežné vzťahy. Vyučovanie je často abstraktnejšie a úlohy sa dospievajúcemu s AS zdajú ťažšie a komplexnejšie. </a:t>
            </a:r>
          </a:p>
          <a:p>
            <a:pPr algn="just"/>
            <a:endParaRPr lang="sk-SK" sz="1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634082"/>
          </a:xfrm>
        </p:spPr>
        <p:txBody>
          <a:bodyPr>
            <a:normAutofit fontScale="90000"/>
          </a:bodyPr>
          <a:lstStyle/>
          <a:p>
            <a:r>
              <a:rPr lang="sk-SK" dirty="0"/>
              <a:t>...úloha pedagóga</a:t>
            </a:r>
          </a:p>
        </p:txBody>
      </p:sp>
      <p:sp>
        <p:nvSpPr>
          <p:cNvPr id="3" name="Zástupný symbol obsahu 2"/>
          <p:cNvSpPr>
            <a:spLocks noGrp="1"/>
          </p:cNvSpPr>
          <p:nvPr>
            <p:ph sz="quarter" idx="1"/>
          </p:nvPr>
        </p:nvSpPr>
        <p:spPr/>
        <p:txBody>
          <a:bodyPr>
            <a:normAutofit fontScale="92500" lnSpcReduction="10000"/>
          </a:bodyPr>
          <a:lstStyle/>
          <a:p>
            <a:pPr algn="just"/>
            <a:r>
              <a:rPr lang="sk-SK" dirty="0"/>
              <a:t>Pedagóg je pre dieťa s AS veľmi dôležitý, pretože mu pomáha zvládnuť nároky okolitého sveta. Pretože deti s AS často nedokážu vyjadriť svoj strach a úzkosť, potrebujú dospelého na to, aby im ukázal, že stojí za to opustiť svoj vnútorný fantazijný svet a vymeniť ho za neistoty skutočného sveta. Profesionáli, ktorí s týmito mladými ľuďmi v školách pracujú, im musia poskytnúť systém, organizáciu a stabilitu, ktoré im chýbajú. Kľúčové je používanie kreatívnych vyučovacích metód. Deti vďaka tomu dosahujú lepšie výsledky a zároveň sa cítia menej odrezané od ostatných ľudí a menej ich rozrušia bežné situácie každodenného života.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457200" y="404664"/>
            <a:ext cx="8229600" cy="5721499"/>
          </a:xfrm>
        </p:spPr>
        <p:txBody>
          <a:bodyPr>
            <a:noAutofit/>
          </a:bodyPr>
          <a:lstStyle/>
          <a:p>
            <a:r>
              <a:rPr lang="sk-SK" sz="1600" b="1" dirty="0" err="1">
                <a:solidFill>
                  <a:srgbClr val="FF0000"/>
                </a:solidFill>
              </a:rPr>
              <a:t>asperger.sk</a:t>
            </a:r>
            <a:endParaRPr lang="sk-SK" sz="1600" b="1" dirty="0">
              <a:solidFill>
                <a:srgbClr val="FF0000"/>
              </a:solidFill>
            </a:endParaRPr>
          </a:p>
          <a:p>
            <a:r>
              <a:rPr lang="sk-SK" sz="1600" u="sng" dirty="0">
                <a:solidFill>
                  <a:srgbClr val="FFC000"/>
                </a:solidFill>
              </a:rPr>
              <a:t>3lobit.sk</a:t>
            </a:r>
            <a:r>
              <a:rPr lang="sk-SK" sz="1600" dirty="0"/>
              <a:t> - sociálna pomoc a integrácia ľudí </a:t>
            </a:r>
            <a:r>
              <a:rPr lang="sk-SK" sz="1600" dirty="0" err="1"/>
              <a:t>autistického</a:t>
            </a:r>
            <a:r>
              <a:rPr lang="sk-SK" sz="1600" dirty="0"/>
              <a:t> spektra</a:t>
            </a:r>
          </a:p>
          <a:p>
            <a:r>
              <a:rPr lang="sk-SK" sz="1600" dirty="0" err="1">
                <a:hlinkClick r:id="rId2"/>
              </a:rPr>
              <a:t>Rojko.sk</a:t>
            </a:r>
            <a:r>
              <a:rPr lang="sk-SK" sz="1600" dirty="0"/>
              <a:t> - informačný portál o mentálnom postihnutí a poruchách </a:t>
            </a:r>
            <a:r>
              <a:rPr lang="sk-SK" sz="1600" dirty="0" err="1"/>
              <a:t>autistického</a:t>
            </a:r>
            <a:r>
              <a:rPr lang="sk-SK" sz="1600" dirty="0"/>
              <a:t> spektra</a:t>
            </a:r>
          </a:p>
          <a:p>
            <a:r>
              <a:rPr lang="sk-SK" sz="1600" dirty="0" err="1">
                <a:hlinkClick r:id="rId3"/>
              </a:rPr>
              <a:t>Andreas.sk</a:t>
            </a:r>
            <a:r>
              <a:rPr lang="sk-SK" sz="1600" dirty="0"/>
              <a:t> - </a:t>
            </a:r>
            <a:r>
              <a:rPr lang="sk-SK" sz="1600" dirty="0" err="1"/>
              <a:t>Autistické</a:t>
            </a:r>
            <a:r>
              <a:rPr lang="sk-SK" sz="1600" dirty="0"/>
              <a:t> centrum </a:t>
            </a:r>
            <a:r>
              <a:rPr lang="sk-SK" sz="1600" dirty="0" err="1"/>
              <a:t>Andreas</a:t>
            </a:r>
            <a:r>
              <a:rPr lang="sk-SK" sz="1600" dirty="0"/>
              <a:t> </a:t>
            </a:r>
            <a:r>
              <a:rPr lang="sk-SK" sz="1600" dirty="0" err="1"/>
              <a:t>n.o</a:t>
            </a:r>
            <a:r>
              <a:rPr lang="sk-SK" sz="1600" dirty="0"/>
              <a:t>.</a:t>
            </a:r>
          </a:p>
          <a:p>
            <a:r>
              <a:rPr lang="sk-SK" sz="1600" dirty="0" err="1">
                <a:hlinkClick r:id="rId4"/>
              </a:rPr>
              <a:t>Praha.apla.cz</a:t>
            </a:r>
            <a:r>
              <a:rPr lang="sk-SK" sz="1600" dirty="0"/>
              <a:t> - </a:t>
            </a:r>
            <a:r>
              <a:rPr lang="sk-SK" sz="1600" dirty="0" err="1"/>
              <a:t>Asociace</a:t>
            </a:r>
            <a:r>
              <a:rPr lang="sk-SK" sz="1600" dirty="0"/>
              <a:t> </a:t>
            </a:r>
            <a:r>
              <a:rPr lang="sk-SK" sz="1600" dirty="0" err="1"/>
              <a:t>pomáhající</a:t>
            </a:r>
            <a:r>
              <a:rPr lang="sk-SK" sz="1600" dirty="0"/>
              <a:t> </a:t>
            </a:r>
            <a:r>
              <a:rPr lang="sk-SK" sz="1600" dirty="0" err="1"/>
              <a:t>lidem</a:t>
            </a:r>
            <a:r>
              <a:rPr lang="sk-SK" sz="1600" dirty="0"/>
              <a:t> s </a:t>
            </a:r>
            <a:r>
              <a:rPr lang="sk-SK" sz="1600" dirty="0" err="1"/>
              <a:t>autismem</a:t>
            </a:r>
            <a:r>
              <a:rPr lang="sk-SK" sz="1600" dirty="0"/>
              <a:t> - Praha, </a:t>
            </a:r>
            <a:r>
              <a:rPr lang="sk-SK" sz="1600" dirty="0" err="1"/>
              <a:t>Střední</a:t>
            </a:r>
            <a:r>
              <a:rPr lang="sk-SK" sz="1600" dirty="0"/>
              <a:t> Čechy</a:t>
            </a:r>
          </a:p>
          <a:p>
            <a:r>
              <a:rPr lang="sk-SK" sz="1600" dirty="0" err="1">
                <a:hlinkClick r:id="rId5"/>
              </a:rPr>
              <a:t>Aspergerůvsyndrom.cz</a:t>
            </a:r>
            <a:r>
              <a:rPr lang="sk-SK" sz="1600" dirty="0"/>
              <a:t> - stránka o </a:t>
            </a:r>
            <a:r>
              <a:rPr lang="sk-SK" sz="1600" dirty="0" err="1"/>
              <a:t>Aspergerovom</a:t>
            </a:r>
            <a:r>
              <a:rPr lang="sk-SK" sz="1600" dirty="0"/>
              <a:t> syndróme</a:t>
            </a:r>
          </a:p>
          <a:p>
            <a:r>
              <a:rPr lang="sk-SK" sz="1600" dirty="0" err="1">
                <a:hlinkClick r:id="rId6"/>
              </a:rPr>
              <a:t>Aspie.cz</a:t>
            </a:r>
            <a:r>
              <a:rPr lang="sk-SK" sz="1600" dirty="0"/>
              <a:t> - stránka o AS tvorená ľuďmi s poruchou </a:t>
            </a:r>
            <a:r>
              <a:rPr lang="sk-SK" sz="1600" dirty="0" err="1"/>
              <a:t>autistického</a:t>
            </a:r>
            <a:r>
              <a:rPr lang="sk-SK" sz="1600" dirty="0"/>
              <a:t> spektra</a:t>
            </a:r>
          </a:p>
          <a:p>
            <a:r>
              <a:rPr lang="sk-SK" sz="1600" dirty="0" err="1">
                <a:hlinkClick r:id="rId7"/>
              </a:rPr>
              <a:t>Autismus.cz</a:t>
            </a:r>
            <a:r>
              <a:rPr lang="sk-SK" sz="1600" dirty="0"/>
              <a:t> - portál o </a:t>
            </a:r>
            <a:r>
              <a:rPr lang="sk-SK" sz="1600" dirty="0" err="1"/>
              <a:t>autizme</a:t>
            </a:r>
            <a:r>
              <a:rPr lang="sk-SK" sz="1600" dirty="0"/>
              <a:t> a </a:t>
            </a:r>
            <a:r>
              <a:rPr lang="sk-SK" sz="1600" dirty="0" err="1"/>
              <a:t>Aspergerovom</a:t>
            </a:r>
            <a:r>
              <a:rPr lang="sk-SK" sz="1600" dirty="0"/>
              <a:t> syndróme</a:t>
            </a:r>
          </a:p>
          <a:p>
            <a:r>
              <a:rPr lang="sk-SK" sz="1600" dirty="0">
                <a:hlinkClick r:id="rId8"/>
              </a:rPr>
              <a:t>f84.sk</a:t>
            </a:r>
            <a:r>
              <a:rPr lang="sk-SK" sz="1600" dirty="0"/>
              <a:t> - nezisková organizácia, ktorá sa venuje problematike PAS</a:t>
            </a:r>
          </a:p>
          <a:p>
            <a:r>
              <a:rPr lang="sk-SK" sz="1600" dirty="0" err="1">
                <a:hlinkClick r:id="rId9"/>
              </a:rPr>
              <a:t>Modráberuška.cz</a:t>
            </a:r>
            <a:r>
              <a:rPr lang="sk-SK" sz="1600" dirty="0"/>
              <a:t> - portál nielen pre rodičov detí s poruchou </a:t>
            </a:r>
            <a:r>
              <a:rPr lang="sk-SK" sz="1600" dirty="0" err="1"/>
              <a:t>autistického</a:t>
            </a:r>
            <a:r>
              <a:rPr lang="sk-SK" sz="1600" dirty="0"/>
              <a:t> spektra </a:t>
            </a:r>
          </a:p>
          <a:p>
            <a:r>
              <a:rPr lang="sk-SK" sz="1600" dirty="0" err="1">
                <a:hlinkClick r:id="rId10"/>
              </a:rPr>
              <a:t>Můjasperger.cz</a:t>
            </a:r>
            <a:r>
              <a:rPr lang="sk-SK" sz="1600" dirty="0"/>
              <a:t> - </a:t>
            </a:r>
            <a:r>
              <a:rPr lang="sk-SK" sz="1600" dirty="0" err="1"/>
              <a:t>blog</a:t>
            </a:r>
            <a:r>
              <a:rPr lang="sk-SK" sz="1600" dirty="0"/>
              <a:t> mladého muža s </a:t>
            </a:r>
            <a:r>
              <a:rPr lang="sk-SK" sz="1600" dirty="0" err="1"/>
              <a:t>Aspergerovým</a:t>
            </a:r>
            <a:r>
              <a:rPr lang="sk-SK" sz="1600" dirty="0"/>
              <a:t> syndrómom</a:t>
            </a:r>
          </a:p>
          <a:p>
            <a:r>
              <a:rPr lang="sk-SK" sz="1600" dirty="0">
                <a:hlinkClick r:id="rId11"/>
              </a:rPr>
              <a:t>Nadácia </a:t>
            </a:r>
            <a:r>
              <a:rPr lang="sk-SK" sz="1600" dirty="0" err="1">
                <a:hlinkClick r:id="rId11"/>
              </a:rPr>
              <a:t>Linaje</a:t>
            </a:r>
            <a:r>
              <a:rPr lang="sk-SK" sz="1600" dirty="0"/>
              <a:t> - nadácia, ktorá sa venuje podpore problematiky </a:t>
            </a:r>
            <a:r>
              <a:rPr lang="sk-SK" sz="1600" dirty="0" err="1"/>
              <a:t>autizmu</a:t>
            </a:r>
            <a:endParaRPr lang="sk-SK" sz="1600" dirty="0"/>
          </a:p>
          <a:p>
            <a:r>
              <a:rPr lang="sk-SK" sz="1600" dirty="0" err="1">
                <a:hlinkClick r:id="rId12"/>
              </a:rPr>
              <a:t>Oautizme.sk</a:t>
            </a:r>
            <a:r>
              <a:rPr lang="sk-SK" sz="1600" dirty="0"/>
              <a:t> - portál o poruchách </a:t>
            </a:r>
            <a:r>
              <a:rPr lang="sk-SK" sz="1600" dirty="0" err="1"/>
              <a:t>autistického</a:t>
            </a:r>
            <a:r>
              <a:rPr lang="sk-SK" sz="1600" dirty="0"/>
              <a:t> spektra</a:t>
            </a:r>
          </a:p>
          <a:p>
            <a:r>
              <a:rPr lang="sk-SK" sz="1600" dirty="0" err="1">
                <a:hlinkClick r:id="rId13"/>
              </a:rPr>
              <a:t>Rozsvietmodru.sk</a:t>
            </a:r>
            <a:r>
              <a:rPr lang="sk-SK" sz="1600" dirty="0"/>
              <a:t> - stránka venovaná kampani pri príležitosti Svetového dňa povedomia o </a:t>
            </a:r>
            <a:r>
              <a:rPr lang="sk-SK" sz="1600" dirty="0" err="1"/>
              <a:t>autizme</a:t>
            </a:r>
            <a:endParaRPr lang="sk-SK" sz="1600" dirty="0"/>
          </a:p>
          <a:p>
            <a:r>
              <a:rPr lang="sk-SK" sz="1600" dirty="0" err="1">
                <a:hlinkClick r:id="rId14"/>
              </a:rPr>
              <a:t>Sensa-shop.sk</a:t>
            </a:r>
            <a:r>
              <a:rPr lang="sk-SK" sz="1600" dirty="0"/>
              <a:t> - </a:t>
            </a:r>
            <a:r>
              <a:rPr lang="sk-SK" sz="1600" dirty="0" err="1"/>
              <a:t>e-shop</a:t>
            </a:r>
            <a:r>
              <a:rPr lang="sk-SK" sz="1600" dirty="0"/>
              <a:t> s terapeutickými a vzdelávacími pomôckami pre deti s PAS</a:t>
            </a:r>
          </a:p>
          <a:p>
            <a:r>
              <a:rPr lang="sk-SK" sz="1600" dirty="0" err="1">
                <a:hlinkClick r:id="rId15"/>
              </a:rPr>
              <a:t>Společně</a:t>
            </a:r>
            <a:r>
              <a:rPr lang="sk-SK" sz="1600" dirty="0">
                <a:hlinkClick r:id="rId15"/>
              </a:rPr>
              <a:t> to zvládneme</a:t>
            </a:r>
            <a:r>
              <a:rPr lang="sk-SK" sz="1600" dirty="0"/>
              <a:t> - stránka projektu zameraného na vytvorenie siete organizácií, ktoré pomáhajú ľuďom s poruchou </a:t>
            </a:r>
            <a:r>
              <a:rPr lang="sk-SK" sz="1600" dirty="0" err="1"/>
              <a:t>autistického</a:t>
            </a:r>
            <a:r>
              <a:rPr lang="sk-SK" sz="1600" dirty="0"/>
              <a:t> spektra</a:t>
            </a:r>
          </a:p>
          <a:p>
            <a:endParaRPr lang="sk-SK"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Autistické</a:t>
            </a:r>
            <a:r>
              <a:rPr lang="sk-SK" dirty="0"/>
              <a:t> spektrum</a:t>
            </a:r>
          </a:p>
        </p:txBody>
      </p:sp>
      <p:sp>
        <p:nvSpPr>
          <p:cNvPr id="3" name="Zástupný symbol obsahu 2"/>
          <p:cNvSpPr>
            <a:spLocks noGrp="1"/>
          </p:cNvSpPr>
          <p:nvPr>
            <p:ph sz="quarter" idx="1"/>
          </p:nvPr>
        </p:nvSpPr>
        <p:spPr/>
        <p:txBody>
          <a:bodyPr>
            <a:normAutofit fontScale="92500"/>
          </a:bodyPr>
          <a:lstStyle/>
          <a:p>
            <a:pPr algn="just"/>
            <a:r>
              <a:rPr lang="sk-SK" dirty="0"/>
              <a:t>je populácia detí, dospievajúcich a dospelých ľudí, ktorí majú </a:t>
            </a:r>
            <a:r>
              <a:rPr lang="sk-SK" i="1" dirty="0"/>
              <a:t>jedinú spoločnú črtu</a:t>
            </a:r>
            <a:r>
              <a:rPr lang="sk-SK" dirty="0"/>
              <a:t> – </a:t>
            </a:r>
            <a:r>
              <a:rPr lang="sk-SK" dirty="0">
                <a:solidFill>
                  <a:srgbClr val="FF0000"/>
                </a:solidFill>
              </a:rPr>
              <a:t>absenciu sociálnej intuície v oblasti komunikácie, medziľudskej interakcie a hry</a:t>
            </a:r>
            <a:r>
              <a:rPr lang="sk-SK" dirty="0"/>
              <a:t>. V mnohých ostatných aspektoch, kognitívnych schopnostiach, emocionalite, v type osobnosti, sa môžu líšiť až v extrémnej miere, nakoľko mimo sociálnu oblasť sú ľudia s PAS rozptýlení v celom kontinuu týchto charakteristík, a to napriek tomu, že “sociálna slepota” všetky tieto oblasti ovplyvňuje spomalením až zastavením, špecifickým vývojom, odlišnosťami, či extrémnejšími prejavmi.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Aspergerov</a:t>
            </a:r>
            <a:r>
              <a:rPr lang="sk-SK" dirty="0"/>
              <a:t> syndróm</a:t>
            </a:r>
          </a:p>
        </p:txBody>
      </p:sp>
      <p:sp>
        <p:nvSpPr>
          <p:cNvPr id="3" name="Zástupný symbol obsahu 2"/>
          <p:cNvSpPr>
            <a:spLocks noGrp="1"/>
          </p:cNvSpPr>
          <p:nvPr>
            <p:ph sz="quarter" idx="1"/>
          </p:nvPr>
        </p:nvSpPr>
        <p:spPr/>
        <p:txBody>
          <a:bodyPr>
            <a:normAutofit/>
          </a:bodyPr>
          <a:lstStyle/>
          <a:p>
            <a:pPr algn="just"/>
            <a:r>
              <a:rPr lang="sk-SK" dirty="0"/>
              <a:t>samostatná kategória v rámci </a:t>
            </a:r>
            <a:r>
              <a:rPr lang="sk-SK" dirty="0" err="1"/>
              <a:t>autistického</a:t>
            </a:r>
            <a:r>
              <a:rPr lang="sk-SK" dirty="0"/>
              <a:t> spektra. Spoločnou črtou ľudí s AS a ostatného </a:t>
            </a:r>
            <a:r>
              <a:rPr lang="sk-SK" dirty="0" err="1"/>
              <a:t>autistického</a:t>
            </a:r>
            <a:r>
              <a:rPr lang="sk-SK" dirty="0"/>
              <a:t> spektra je </a:t>
            </a:r>
            <a:r>
              <a:rPr lang="sk-SK" dirty="0">
                <a:solidFill>
                  <a:srgbClr val="FF0000"/>
                </a:solidFill>
              </a:rPr>
              <a:t>absencia intuície v oblasti sociálnej interakcie, komunikácie, stereotypné záujmy a zmyslová </a:t>
            </a:r>
            <a:r>
              <a:rPr lang="sk-SK" dirty="0" err="1">
                <a:solidFill>
                  <a:srgbClr val="FF0000"/>
                </a:solidFill>
              </a:rPr>
              <a:t>hypersenzitivita</a:t>
            </a:r>
            <a:r>
              <a:rPr lang="sk-SK" dirty="0">
                <a:solidFill>
                  <a:srgbClr val="FF0000"/>
                </a:solidFill>
              </a:rPr>
              <a:t>,</a:t>
            </a:r>
            <a:r>
              <a:rPr lang="sk-SK" dirty="0"/>
              <a:t> predovšetkým citlivosť na nečakané zvuky, hluk. Majú tendenciu k doslovným interpretáciám metafor, veľké ťažkosti s identifikáciou irónie a sarkazmu, ako aj s ich porozumením, o vhodnom použití nehovoriac.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850106"/>
          </a:xfrm>
        </p:spPr>
        <p:txBody>
          <a:bodyPr/>
          <a:lstStyle/>
          <a:p>
            <a:r>
              <a:rPr lang="sk-SK" dirty="0" err="1"/>
              <a:t>Vysokofunkčný</a:t>
            </a:r>
            <a:r>
              <a:rPr lang="sk-SK" dirty="0"/>
              <a:t> </a:t>
            </a:r>
            <a:r>
              <a:rPr lang="sk-SK" dirty="0" err="1"/>
              <a:t>autizmus</a:t>
            </a:r>
            <a:endParaRPr lang="sk-SK" dirty="0"/>
          </a:p>
        </p:txBody>
      </p:sp>
      <p:sp>
        <p:nvSpPr>
          <p:cNvPr id="3" name="Zástupný symbol obsahu 2"/>
          <p:cNvSpPr>
            <a:spLocks noGrp="1"/>
          </p:cNvSpPr>
          <p:nvPr>
            <p:ph sz="quarter" idx="1"/>
          </p:nvPr>
        </p:nvSpPr>
        <p:spPr>
          <a:xfrm>
            <a:off x="914400" y="1484784"/>
            <a:ext cx="7772400" cy="5040560"/>
          </a:xfrm>
        </p:spPr>
        <p:txBody>
          <a:bodyPr>
            <a:normAutofit fontScale="85000" lnSpcReduction="10000"/>
          </a:bodyPr>
          <a:lstStyle/>
          <a:p>
            <a:pPr algn="just"/>
            <a:r>
              <a:rPr lang="sk-SK" dirty="0"/>
              <a:t>najlepšie pozorovateľným rozdielom medzi deťmi s AS a HFA je </a:t>
            </a:r>
            <a:r>
              <a:rPr lang="sk-SK" dirty="0">
                <a:solidFill>
                  <a:srgbClr val="FF0000"/>
                </a:solidFill>
              </a:rPr>
              <a:t>zmyslová </a:t>
            </a:r>
            <a:r>
              <a:rPr lang="sk-SK" dirty="0" err="1">
                <a:solidFill>
                  <a:srgbClr val="FF0000"/>
                </a:solidFill>
              </a:rPr>
              <a:t>hypersenzitivita</a:t>
            </a:r>
            <a:r>
              <a:rPr lang="sk-SK" dirty="0"/>
              <a:t>, ktorá býva u detí s HFA tiež intenzívnejšia. Veľmi zjednodušene je to možné popísať nasledovne: pri úrovni školského hluku, kedy si dieťa s AS zapchá uši, dieťaťa s HFA sa chytá úzkostná panika a má potrebu ujsť. Deti s HFA môžu mať rovnako ako deti s AS ťažkosti s hrubou či jemnou motorikou, môžu byť výrazne </a:t>
            </a:r>
            <a:r>
              <a:rPr lang="sk-SK" dirty="0" err="1"/>
              <a:t>dyspraktické</a:t>
            </a:r>
            <a:r>
              <a:rPr lang="sk-SK" dirty="0"/>
              <a:t>. Na druhej strane sa medzi deťmi s HFA nachádza viac detí s dobrou jemnou motorikou a až s nadpriemerným kresliacim talentom, či mimoriadnymi pohybovými schopnosťami, väčšinou sa však realizujú skôr v individuálnych aktivitách a športoch. Majú veľmi často absolútny hudobný sluch. Sociálne deficity detí s HFA sú ešte dlho v školskom veku zosilnené oneskoreným porozumením reči a viacročnou neschopnosťou vedome riadiť svoju pozornosť.</a:t>
            </a:r>
          </a:p>
        </p:txBody>
      </p:sp>
      <p:pic>
        <p:nvPicPr>
          <p:cNvPr id="3074" name="Picture 2" descr="C:\Users\mery\Desktop\images (3).jpg"/>
          <p:cNvPicPr>
            <a:picLocks noChangeAspect="1" noChangeArrowheads="1"/>
          </p:cNvPicPr>
          <p:nvPr/>
        </p:nvPicPr>
        <p:blipFill>
          <a:blip r:embed="rId2" cstate="print"/>
          <a:srcRect/>
          <a:stretch>
            <a:fillRect/>
          </a:stretch>
        </p:blipFill>
        <p:spPr bwMode="auto">
          <a:xfrm>
            <a:off x="6660232" y="188640"/>
            <a:ext cx="2218382" cy="122672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914400" y="836712"/>
            <a:ext cx="7772400" cy="5183088"/>
          </a:xfrm>
        </p:spPr>
        <p:txBody>
          <a:bodyPr>
            <a:normAutofit/>
          </a:bodyPr>
          <a:lstStyle/>
          <a:p>
            <a:pPr algn="just"/>
            <a:r>
              <a:rPr lang="sk-SK" dirty="0"/>
              <a:t>Z praktickej stránky, týkajúcej sa vzdelávania v škole, školskej prípravy doma, či inej domácej činnosti platí, že zatiaľ čo deťom s AS stačí na spamätanie sa a aktivovanie pozornosti jemný fyzický kontakt či iný dohovorený signál (ak dieťa spolupracuje), deťom s HFA to aj pri ich najväčšej snahe nestačí a</a:t>
            </a:r>
            <a:r>
              <a:rPr lang="sk-SK" dirty="0">
                <a:solidFill>
                  <a:srgbClr val="FF0000"/>
                </a:solidFill>
              </a:rPr>
              <a:t> ani pri najväčšom úsilí nedokážu mať svoju pozornosť pod kontrolou vôle dlhší čas</a:t>
            </a:r>
            <a:r>
              <a:rPr lang="sk-SK" dirty="0"/>
              <a:t> – pokým nejde o ich intenzívny záujem: vtedy je ich pozornosť, naopak, </a:t>
            </a:r>
            <a:r>
              <a:rPr lang="sk-SK" dirty="0" err="1"/>
              <a:t>neodkloniteľná</a:t>
            </a:r>
            <a:r>
              <a:rPr lang="sk-SK"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914400" y="692696"/>
            <a:ext cx="7772400" cy="5327104"/>
          </a:xfrm>
        </p:spPr>
        <p:txBody>
          <a:bodyPr>
            <a:normAutofit fontScale="92500" lnSpcReduction="20000"/>
          </a:bodyPr>
          <a:lstStyle/>
          <a:p>
            <a:pPr algn="just"/>
            <a:r>
              <a:rPr lang="sk-SK" dirty="0"/>
              <a:t>Je dôležité si uvedomiť, že deti s HFA za to nemôžu. K dieťaťu je nevyhnutné pristupovať s citom a ohľaduplne, dieťa s HFA skôr povzbudzovať. Treba byť trpezlivý, lebo zlepšenie v tejto oblasti prichádza veľmi pomaly a má svoje individuálne hranice. Rozhodne sa dieťaťu jeho extrémna roztržitosť a selektívna pozornosť nesmie vyčítať, nebodaj dieťa preto vysmievať či akokoľvek trestať. Pre hlboké problémy s vedomým ovládaním pozornosti a oneskorené porozumenie reči býva pre deti s HFA na prvom stupni ZŠ nevyhnutná prítomnosť osobného asistenta. V priebehu druhého stupňa sa zvykne ich schopnosť ovládať svoju pozornosť a porozumenie reči natoľko zlepšiť, že asistencia z týchto dôvodov prestáva byť nevyhnutná, aj keď dieťa zostáva nadpriemerne roztržité.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457200" y="692696"/>
            <a:ext cx="8229600" cy="5433467"/>
          </a:xfrm>
        </p:spPr>
        <p:txBody>
          <a:bodyPr>
            <a:normAutofit lnSpcReduction="10000"/>
          </a:bodyPr>
          <a:lstStyle/>
          <a:p>
            <a:pPr algn="just"/>
            <a:r>
              <a:rPr lang="sk-SK" dirty="0">
                <a:solidFill>
                  <a:srgbClr val="FF0000"/>
                </a:solidFill>
              </a:rPr>
              <a:t>Očný kontakt</a:t>
            </a:r>
            <a:r>
              <a:rPr lang="sk-SK" dirty="0"/>
              <a:t> môže byť slabší, deti s AS potom pôsobia placho, alebo naopak drzo, ak sa nepozerajú na autoritu (rodič, učiteľ), ktorá s nimi hovorí. U iných detí s AS môže byť očný kontakt až neprirodzene intenzívny. Oba extrémne prejavy súvisia s absenciu intuície pre vhodnú mieru očného kontaktu. </a:t>
            </a:r>
          </a:p>
          <a:p>
            <a:pPr algn="just"/>
            <a:r>
              <a:rPr lang="sk-SK" dirty="0"/>
              <a:t>Podobne má svoje črty </a:t>
            </a:r>
            <a:r>
              <a:rPr lang="sk-SK" dirty="0">
                <a:solidFill>
                  <a:srgbClr val="FF0000"/>
                </a:solidFill>
              </a:rPr>
              <a:t>fyzický kontakt. </a:t>
            </a:r>
            <a:r>
              <a:rPr lang="sk-SK" dirty="0"/>
              <a:t>Deťom s AS buď vadí a akýkoľvek kontakt s druhými a vyhýbajú sa mu, alebo naopak, pokojne sa oprú či zvalia na pani učiteľku aj vo veku, kedy to už spolužiaci dávno nerobia. Príčinou je opäť absencia intuície pre vhodnú mieru fyzického kontaktu, resp. prirodzenej vzdialenosti od druhého.</a:t>
            </a:r>
          </a:p>
          <a:p>
            <a:endParaRPr lang="sk-S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457200" y="692696"/>
            <a:ext cx="8229600" cy="5832648"/>
          </a:xfrm>
        </p:spPr>
        <p:txBody>
          <a:bodyPr>
            <a:normAutofit fontScale="92500" lnSpcReduction="10000"/>
          </a:bodyPr>
          <a:lstStyle/>
          <a:p>
            <a:pPr algn="just"/>
            <a:r>
              <a:rPr lang="sk-SK" dirty="0"/>
              <a:t>Deti s AS </a:t>
            </a:r>
            <a:r>
              <a:rPr lang="sk-SK" dirty="0">
                <a:solidFill>
                  <a:srgbClr val="FF0000"/>
                </a:solidFill>
              </a:rPr>
              <a:t>nemávajú oneskorený rečový vývin</a:t>
            </a:r>
            <a:r>
              <a:rPr lang="sk-SK" dirty="0"/>
              <a:t>, reč sa vyvíja spontánne, porozumenie reči je (na rozdiel od VFA) veku primerané, aj keď uzavreté osobnosti s AS môžu byť už v rannom veku extrémne málovravné. Niektoré deti s AS majú </a:t>
            </a:r>
            <a:r>
              <a:rPr lang="sk-SK" dirty="0">
                <a:solidFill>
                  <a:srgbClr val="FF0000"/>
                </a:solidFill>
              </a:rPr>
              <a:t>svojský tón reči </a:t>
            </a:r>
            <a:r>
              <a:rPr lang="sk-SK" dirty="0"/>
              <a:t>(formálny, monotónny, akoby prednášali), niekedy hovoria </a:t>
            </a:r>
            <a:r>
              <a:rPr lang="sk-SK" dirty="0">
                <a:solidFill>
                  <a:srgbClr val="FF0000"/>
                </a:solidFill>
              </a:rPr>
              <a:t>neprirodzene nahlas </a:t>
            </a:r>
            <a:r>
              <a:rPr lang="sk-SK" dirty="0"/>
              <a:t>(nevedia šepkať, keď je to vhodné), niekedy používajú </a:t>
            </a:r>
            <a:r>
              <a:rPr lang="sk-SK" dirty="0">
                <a:solidFill>
                  <a:srgbClr val="FF0000"/>
                </a:solidFill>
              </a:rPr>
              <a:t>svojské frázy </a:t>
            </a:r>
            <a:r>
              <a:rPr lang="sk-SK" dirty="0"/>
              <a:t>(ako z knihy). Kognitívne nadané deti s AS môžu mať už v mladšom školskom veku nadpriemerne bohatý slovník. S čím však majú problém, je využitie reči v konverzácii, predovšetkým v bežných rozhovoroch o každodenných, nie odborných, témach. Príčinou je absencia sociálnej intuície pre vhodné začatie, udržanie a ukončenie dialógu. Pre neschopnosť zachytiť a porozumieť jemným náznakom v komunikácii často aj kognitívne nadpriemerní ľudia s AS pôsobia ako nechápaví.</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jetok">
  <a:themeElements>
    <a:clrScheme name="Majeto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ajetok">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ajetok">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255</TotalTime>
  <Words>4036</Words>
  <Application>Microsoft Office PowerPoint</Application>
  <PresentationFormat>Prezentácia na obrazovke (4:3)</PresentationFormat>
  <Paragraphs>102</Paragraphs>
  <Slides>25</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25</vt:i4>
      </vt:variant>
    </vt:vector>
  </HeadingPairs>
  <TitlesOfParts>
    <vt:vector size="29" baseType="lpstr">
      <vt:lpstr>Franklin Gothic Book</vt:lpstr>
      <vt:lpstr>Perpetua</vt:lpstr>
      <vt:lpstr>Wingdings 2</vt:lpstr>
      <vt:lpstr>Majetok</vt:lpstr>
      <vt:lpstr>Autizmus  Aspergerov syndróm Vysokofunkčný autizmus</vt:lpstr>
      <vt:lpstr>Prezentácia programu PowerPoint</vt:lpstr>
      <vt:lpstr>Autistické spektrum</vt:lpstr>
      <vt:lpstr>Aspergerov syndróm</vt:lpstr>
      <vt:lpstr>Vysokofunkčný autizmus</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VZDELÁVACÍ PROGRAM PRE ŽIAKOV S AUTIZMOM ALEBO ĎALŠÍMI PERVAZÍVNYMI VÝVINOVÝMI PORUCHAMI  </vt:lpstr>
      <vt:lpstr>Prezentácia programu PowerPoint</vt:lpstr>
      <vt:lpstr>Žiaci s AS v škole</vt:lpstr>
      <vt:lpstr>Užitočné tipy</vt:lpstr>
      <vt:lpstr>Rutina</vt:lpstr>
      <vt:lpstr>Spoločenské vzťahy</vt:lpstr>
      <vt:lpstr>Obmedzený okruh záujmov</vt:lpstr>
      <vt:lpstr>Problémy so sústredením</vt:lpstr>
      <vt:lpstr>Zhoršená motorika</vt:lpstr>
      <vt:lpstr>Problémy s učením</vt:lpstr>
      <vt:lpstr>Citová zraniteľnosť</vt:lpstr>
      <vt:lpstr>...úloha pedagóga</vt:lpstr>
      <vt:lpstr>Prezentácia programu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Aspergerov syndróm Autizmus</dc:title>
  <dc:creator>mery</dc:creator>
  <cp:lastModifiedBy>CPPPP Humenne</cp:lastModifiedBy>
  <cp:revision>17</cp:revision>
  <dcterms:created xsi:type="dcterms:W3CDTF">2015-04-15T15:20:46Z</dcterms:created>
  <dcterms:modified xsi:type="dcterms:W3CDTF">2020-04-03T08:32:51Z</dcterms:modified>
</cp:coreProperties>
</file>