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8"/>
  </p:notesMasterIdLst>
  <p:sldIdLst>
    <p:sldId id="263" r:id="rId2"/>
    <p:sldId id="271" r:id="rId3"/>
    <p:sldId id="256" r:id="rId4"/>
    <p:sldId id="261" r:id="rId5"/>
    <p:sldId id="266" r:id="rId6"/>
    <p:sldId id="257" r:id="rId7"/>
    <p:sldId id="259" r:id="rId8"/>
    <p:sldId id="260" r:id="rId9"/>
    <p:sldId id="265" r:id="rId10"/>
    <p:sldId id="267" r:id="rId11"/>
    <p:sldId id="262" r:id="rId12"/>
    <p:sldId id="268" r:id="rId13"/>
    <p:sldId id="272" r:id="rId14"/>
    <p:sldId id="269" r:id="rId15"/>
    <p:sldId id="270" r:id="rId16"/>
    <p:sldId id="258" r:id="rId1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5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813CBE-D12E-4066-8C65-DD01EB568502}" type="doc">
      <dgm:prSet loTypeId="urn:microsoft.com/office/officeart/2005/8/layout/venn1" loCatId="relationship" qsTypeId="urn:microsoft.com/office/officeart/2005/8/quickstyle/3d2#1" qsCatId="3D" csTypeId="urn:microsoft.com/office/officeart/2005/8/colors/colorful4" csCatId="colorful" phldr="1"/>
      <dgm:spPr/>
    </dgm:pt>
    <dgm:pt modelId="{9E3E2F50-8598-4503-8BEC-6077713F8971}">
      <dgm:prSet phldrT="[Text]" custT="1"/>
      <dgm:spPr/>
      <dgm:t>
        <a:bodyPr/>
        <a:lstStyle/>
        <a:p>
          <a:r>
            <a:rPr lang="sk-SK" sz="2800" dirty="0"/>
            <a:t>vysoké schopnosti</a:t>
          </a:r>
        </a:p>
      </dgm:t>
    </dgm:pt>
    <dgm:pt modelId="{1F890BB1-030D-4E67-A8DA-0B55EE46E7D7}" type="parTrans" cxnId="{9D6BF648-6166-42EB-9536-CFBDD90CD65F}">
      <dgm:prSet/>
      <dgm:spPr/>
      <dgm:t>
        <a:bodyPr/>
        <a:lstStyle/>
        <a:p>
          <a:endParaRPr lang="sk-SK"/>
        </a:p>
      </dgm:t>
    </dgm:pt>
    <dgm:pt modelId="{0DF8711F-F34F-49E3-9FEE-09DC1CB938F8}" type="sibTrans" cxnId="{9D6BF648-6166-42EB-9536-CFBDD90CD65F}">
      <dgm:prSet/>
      <dgm:spPr/>
      <dgm:t>
        <a:bodyPr/>
        <a:lstStyle/>
        <a:p>
          <a:endParaRPr lang="sk-SK"/>
        </a:p>
      </dgm:t>
    </dgm:pt>
    <dgm:pt modelId="{D439AD97-AC56-4F7D-8D07-5A8B698D0679}">
      <dgm:prSet phldrT="[Text]" custT="1"/>
      <dgm:spPr/>
      <dgm:t>
        <a:bodyPr/>
        <a:lstStyle/>
        <a:p>
          <a:r>
            <a:rPr lang="sk-SK" sz="2800" dirty="0"/>
            <a:t>motivácia</a:t>
          </a:r>
        </a:p>
      </dgm:t>
    </dgm:pt>
    <dgm:pt modelId="{9086E150-D6BD-4CDA-ABAD-34B2DFBFF47A}" type="parTrans" cxnId="{E246415F-CC05-4784-8303-27AD2BC0F6AE}">
      <dgm:prSet/>
      <dgm:spPr/>
      <dgm:t>
        <a:bodyPr/>
        <a:lstStyle/>
        <a:p>
          <a:endParaRPr lang="sk-SK"/>
        </a:p>
      </dgm:t>
    </dgm:pt>
    <dgm:pt modelId="{A9267665-8F9C-4793-99A9-6A32DCD91DCF}" type="sibTrans" cxnId="{E246415F-CC05-4784-8303-27AD2BC0F6AE}">
      <dgm:prSet/>
      <dgm:spPr/>
      <dgm:t>
        <a:bodyPr/>
        <a:lstStyle/>
        <a:p>
          <a:endParaRPr lang="sk-SK"/>
        </a:p>
      </dgm:t>
    </dgm:pt>
    <dgm:pt modelId="{BEE90728-AE06-4066-AFED-507575E139C7}">
      <dgm:prSet phldrT="[Text]" custT="1"/>
      <dgm:spPr/>
      <dgm:t>
        <a:bodyPr/>
        <a:lstStyle/>
        <a:p>
          <a:r>
            <a:rPr lang="sk-SK" sz="2800" dirty="0"/>
            <a:t>tvorivosť</a:t>
          </a:r>
        </a:p>
      </dgm:t>
    </dgm:pt>
    <dgm:pt modelId="{A747C5C7-CFD2-45A8-8140-81647ED7B2AC}" type="parTrans" cxnId="{E1308FCB-655C-46F5-B15B-675857EAAC24}">
      <dgm:prSet/>
      <dgm:spPr/>
      <dgm:t>
        <a:bodyPr/>
        <a:lstStyle/>
        <a:p>
          <a:endParaRPr lang="sk-SK"/>
        </a:p>
      </dgm:t>
    </dgm:pt>
    <dgm:pt modelId="{9AFC8326-0ADE-4D99-9E2C-2080042C6083}" type="sibTrans" cxnId="{E1308FCB-655C-46F5-B15B-675857EAAC24}">
      <dgm:prSet/>
      <dgm:spPr/>
      <dgm:t>
        <a:bodyPr/>
        <a:lstStyle/>
        <a:p>
          <a:endParaRPr lang="sk-SK"/>
        </a:p>
      </dgm:t>
    </dgm:pt>
    <dgm:pt modelId="{B063426F-716E-4E6C-A368-DB29EDE7A9F3}" type="pres">
      <dgm:prSet presAssocID="{28813CBE-D12E-4066-8C65-DD01EB568502}" presName="compositeShape" presStyleCnt="0">
        <dgm:presLayoutVars>
          <dgm:chMax val="7"/>
          <dgm:dir/>
          <dgm:resizeHandles val="exact"/>
        </dgm:presLayoutVars>
      </dgm:prSet>
      <dgm:spPr/>
    </dgm:pt>
    <dgm:pt modelId="{DB1427B0-E394-4EA8-9AC3-B9AD97B3458D}" type="pres">
      <dgm:prSet presAssocID="{9E3E2F50-8598-4503-8BEC-6077713F8971}" presName="circ1" presStyleLbl="vennNode1" presStyleIdx="0" presStyleCnt="3"/>
      <dgm:spPr/>
    </dgm:pt>
    <dgm:pt modelId="{8CB845AE-F37B-4CB6-9D73-9AC2EBC4729B}" type="pres">
      <dgm:prSet presAssocID="{9E3E2F50-8598-4503-8BEC-6077713F897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F5DF08B-4B5F-41E0-BA4E-F5865718E4FE}" type="pres">
      <dgm:prSet presAssocID="{D439AD97-AC56-4F7D-8D07-5A8B698D0679}" presName="circ2" presStyleLbl="vennNode1" presStyleIdx="1" presStyleCnt="3" custScaleX="103742"/>
      <dgm:spPr/>
    </dgm:pt>
    <dgm:pt modelId="{23D1053E-C786-42C3-8C4E-25C9593D2551}" type="pres">
      <dgm:prSet presAssocID="{D439AD97-AC56-4F7D-8D07-5A8B698D067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E059DE9-662A-4E9D-875B-72A6BA693338}" type="pres">
      <dgm:prSet presAssocID="{BEE90728-AE06-4066-AFED-507575E139C7}" presName="circ3" presStyleLbl="vennNode1" presStyleIdx="2" presStyleCnt="3" custLinFactNeighborX="-600" custLinFactNeighborY="-711"/>
      <dgm:spPr/>
    </dgm:pt>
    <dgm:pt modelId="{39B763BA-86CA-4904-A1A6-72413896F808}" type="pres">
      <dgm:prSet presAssocID="{BEE90728-AE06-4066-AFED-507575E139C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657C0B0F-8F26-45D1-82A8-6E837D6E16A8}" type="presOf" srcId="{D439AD97-AC56-4F7D-8D07-5A8B698D0679}" destId="{3F5DF08B-4B5F-41E0-BA4E-F5865718E4FE}" srcOrd="0" destOrd="0" presId="urn:microsoft.com/office/officeart/2005/8/layout/venn1"/>
    <dgm:cxn modelId="{E246415F-CC05-4784-8303-27AD2BC0F6AE}" srcId="{28813CBE-D12E-4066-8C65-DD01EB568502}" destId="{D439AD97-AC56-4F7D-8D07-5A8B698D0679}" srcOrd="1" destOrd="0" parTransId="{9086E150-D6BD-4CDA-ABAD-34B2DFBFF47A}" sibTransId="{A9267665-8F9C-4793-99A9-6A32DCD91DCF}"/>
    <dgm:cxn modelId="{9D6BF648-6166-42EB-9536-CFBDD90CD65F}" srcId="{28813CBE-D12E-4066-8C65-DD01EB568502}" destId="{9E3E2F50-8598-4503-8BEC-6077713F8971}" srcOrd="0" destOrd="0" parTransId="{1F890BB1-030D-4E67-A8DA-0B55EE46E7D7}" sibTransId="{0DF8711F-F34F-49E3-9FEE-09DC1CB938F8}"/>
    <dgm:cxn modelId="{00E28853-BB03-4FBE-8085-384200E9DBF4}" type="presOf" srcId="{9E3E2F50-8598-4503-8BEC-6077713F8971}" destId="{DB1427B0-E394-4EA8-9AC3-B9AD97B3458D}" srcOrd="0" destOrd="0" presId="urn:microsoft.com/office/officeart/2005/8/layout/venn1"/>
    <dgm:cxn modelId="{8A7D8775-DF85-47EC-B571-3FD70C8D38C7}" type="presOf" srcId="{28813CBE-D12E-4066-8C65-DD01EB568502}" destId="{B063426F-716E-4E6C-A368-DB29EDE7A9F3}" srcOrd="0" destOrd="0" presId="urn:microsoft.com/office/officeart/2005/8/layout/venn1"/>
    <dgm:cxn modelId="{4605DE79-4A82-4BB5-97C8-4CCA890E7A37}" type="presOf" srcId="{BEE90728-AE06-4066-AFED-507575E139C7}" destId="{7E059DE9-662A-4E9D-875B-72A6BA693338}" srcOrd="0" destOrd="0" presId="urn:microsoft.com/office/officeart/2005/8/layout/venn1"/>
    <dgm:cxn modelId="{2900FFC8-3CD9-416B-B3EB-39A983A3B2D1}" type="presOf" srcId="{D439AD97-AC56-4F7D-8D07-5A8B698D0679}" destId="{23D1053E-C786-42C3-8C4E-25C9593D2551}" srcOrd="1" destOrd="0" presId="urn:microsoft.com/office/officeart/2005/8/layout/venn1"/>
    <dgm:cxn modelId="{E1308FCB-655C-46F5-B15B-675857EAAC24}" srcId="{28813CBE-D12E-4066-8C65-DD01EB568502}" destId="{BEE90728-AE06-4066-AFED-507575E139C7}" srcOrd="2" destOrd="0" parTransId="{A747C5C7-CFD2-45A8-8140-81647ED7B2AC}" sibTransId="{9AFC8326-0ADE-4D99-9E2C-2080042C6083}"/>
    <dgm:cxn modelId="{0E671BD1-170F-4C11-9476-2DAE104DDC4E}" type="presOf" srcId="{BEE90728-AE06-4066-AFED-507575E139C7}" destId="{39B763BA-86CA-4904-A1A6-72413896F808}" srcOrd="1" destOrd="0" presId="urn:microsoft.com/office/officeart/2005/8/layout/venn1"/>
    <dgm:cxn modelId="{C6DDCCF0-6CEC-4C0D-BF20-FEE4D10BAB93}" type="presOf" srcId="{9E3E2F50-8598-4503-8BEC-6077713F8971}" destId="{8CB845AE-F37B-4CB6-9D73-9AC2EBC4729B}" srcOrd="1" destOrd="0" presId="urn:microsoft.com/office/officeart/2005/8/layout/venn1"/>
    <dgm:cxn modelId="{EBF87A98-2077-48A8-9DE3-68D973886EBF}" type="presParOf" srcId="{B063426F-716E-4E6C-A368-DB29EDE7A9F3}" destId="{DB1427B0-E394-4EA8-9AC3-B9AD97B3458D}" srcOrd="0" destOrd="0" presId="urn:microsoft.com/office/officeart/2005/8/layout/venn1"/>
    <dgm:cxn modelId="{AA57E480-862F-4EC6-8754-1A2262FA1B06}" type="presParOf" srcId="{B063426F-716E-4E6C-A368-DB29EDE7A9F3}" destId="{8CB845AE-F37B-4CB6-9D73-9AC2EBC4729B}" srcOrd="1" destOrd="0" presId="urn:microsoft.com/office/officeart/2005/8/layout/venn1"/>
    <dgm:cxn modelId="{E6517617-85DD-45FB-98C9-3F52CADE027E}" type="presParOf" srcId="{B063426F-716E-4E6C-A368-DB29EDE7A9F3}" destId="{3F5DF08B-4B5F-41E0-BA4E-F5865718E4FE}" srcOrd="2" destOrd="0" presId="urn:microsoft.com/office/officeart/2005/8/layout/venn1"/>
    <dgm:cxn modelId="{040DFA98-E9A9-4FC6-96B8-F5B31438A66C}" type="presParOf" srcId="{B063426F-716E-4E6C-A368-DB29EDE7A9F3}" destId="{23D1053E-C786-42C3-8C4E-25C9593D2551}" srcOrd="3" destOrd="0" presId="urn:microsoft.com/office/officeart/2005/8/layout/venn1"/>
    <dgm:cxn modelId="{A82D0017-C6BB-4F37-A143-E36397AAAF73}" type="presParOf" srcId="{B063426F-716E-4E6C-A368-DB29EDE7A9F3}" destId="{7E059DE9-662A-4E9D-875B-72A6BA693338}" srcOrd="4" destOrd="0" presId="urn:microsoft.com/office/officeart/2005/8/layout/venn1"/>
    <dgm:cxn modelId="{EF5FD376-6D06-4A80-BB85-EFC882C32CB9}" type="presParOf" srcId="{B063426F-716E-4E6C-A368-DB29EDE7A9F3}" destId="{39B763BA-86CA-4904-A1A6-72413896F80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1427B0-E394-4EA8-9AC3-B9AD97B3458D}">
      <dsp:nvSpPr>
        <dsp:cNvPr id="0" name=""/>
        <dsp:cNvSpPr/>
      </dsp:nvSpPr>
      <dsp:spPr>
        <a:xfrm>
          <a:off x="2138304" y="60582"/>
          <a:ext cx="2907982" cy="2907982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alpha val="50000"/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alpha val="50000"/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alpha val="50000"/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alpha val="5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kern="1200" dirty="0"/>
            <a:t>vysoké schopnosti</a:t>
          </a:r>
        </a:p>
      </dsp:txBody>
      <dsp:txXfrm>
        <a:off x="2526035" y="569479"/>
        <a:ext cx="2132520" cy="1308592"/>
      </dsp:txXfrm>
    </dsp:sp>
    <dsp:sp modelId="{3F5DF08B-4B5F-41E0-BA4E-F5865718E4FE}">
      <dsp:nvSpPr>
        <dsp:cNvPr id="0" name=""/>
        <dsp:cNvSpPr/>
      </dsp:nvSpPr>
      <dsp:spPr>
        <a:xfrm>
          <a:off x="3133193" y="1878072"/>
          <a:ext cx="3016799" cy="2907982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8617942"/>
                <a:satOff val="-21801"/>
                <a:lumOff val="980"/>
                <a:alphaOff val="0"/>
                <a:tint val="74000"/>
              </a:schemeClr>
            </a:gs>
            <a:gs pos="49000">
              <a:schemeClr val="accent4">
                <a:alpha val="50000"/>
                <a:hueOff val="8617942"/>
                <a:satOff val="-21801"/>
                <a:lumOff val="98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alpha val="50000"/>
                <a:hueOff val="8617942"/>
                <a:satOff val="-21801"/>
                <a:lumOff val="980"/>
                <a:alphaOff val="0"/>
                <a:shade val="55000"/>
                <a:satMod val="150000"/>
              </a:schemeClr>
            </a:gs>
            <a:gs pos="92000">
              <a:schemeClr val="accent4">
                <a:alpha val="50000"/>
                <a:hueOff val="8617942"/>
                <a:satOff val="-21801"/>
                <a:lumOff val="98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alpha val="50000"/>
                <a:hueOff val="8617942"/>
                <a:satOff val="-21801"/>
                <a:lumOff val="98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alpha val="50000"/>
              <a:hueOff val="8617942"/>
              <a:satOff val="-21801"/>
              <a:lumOff val="98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kern="1200" dirty="0"/>
            <a:t>motivácia</a:t>
          </a:r>
        </a:p>
      </dsp:txBody>
      <dsp:txXfrm>
        <a:off x="4055831" y="2629301"/>
        <a:ext cx="1810079" cy="1599390"/>
      </dsp:txXfrm>
    </dsp:sp>
    <dsp:sp modelId="{7E059DE9-662A-4E9D-875B-72A6BA693338}">
      <dsp:nvSpPr>
        <dsp:cNvPr id="0" name=""/>
        <dsp:cNvSpPr/>
      </dsp:nvSpPr>
      <dsp:spPr>
        <a:xfrm>
          <a:off x="1071559" y="1857396"/>
          <a:ext cx="2907982" cy="2907982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17235884"/>
                <a:satOff val="-43603"/>
                <a:lumOff val="1960"/>
                <a:alphaOff val="0"/>
                <a:tint val="74000"/>
              </a:schemeClr>
            </a:gs>
            <a:gs pos="49000">
              <a:schemeClr val="accent4">
                <a:alpha val="50000"/>
                <a:hueOff val="17235884"/>
                <a:satOff val="-43603"/>
                <a:lumOff val="196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alpha val="50000"/>
                <a:hueOff val="17235884"/>
                <a:satOff val="-43603"/>
                <a:lumOff val="1960"/>
                <a:alphaOff val="0"/>
                <a:shade val="55000"/>
                <a:satMod val="150000"/>
              </a:schemeClr>
            </a:gs>
            <a:gs pos="92000">
              <a:schemeClr val="accent4">
                <a:alpha val="50000"/>
                <a:hueOff val="17235884"/>
                <a:satOff val="-43603"/>
                <a:lumOff val="196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alpha val="50000"/>
                <a:hueOff val="17235884"/>
                <a:satOff val="-43603"/>
                <a:lumOff val="196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alpha val="50000"/>
              <a:hueOff val="17235884"/>
              <a:satOff val="-43603"/>
              <a:lumOff val="196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kern="1200" dirty="0"/>
            <a:t>tvorivosť</a:t>
          </a:r>
        </a:p>
      </dsp:txBody>
      <dsp:txXfrm>
        <a:off x="1345394" y="2608625"/>
        <a:ext cx="1744789" cy="1599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78E6-BAF1-4D69-9592-DD2CFB31D852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5EC2-E291-4251-A940-78CEC810E02E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1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09283D1-57D2-4AB9-8239-93196EF4DDC0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A978AF3-C69D-4DF7-98C6-38F8ED3EBB8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83D1-57D2-4AB9-8239-93196EF4DDC0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8AF3-C69D-4DF7-98C6-38F8ED3EBB8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D09283D1-57D2-4AB9-8239-93196EF4DDC0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978AF3-C69D-4DF7-98C6-38F8ED3EBB8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83D1-57D2-4AB9-8239-93196EF4DDC0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8AF3-C69D-4DF7-98C6-38F8ED3EBB8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9283D1-57D2-4AB9-8239-93196EF4DDC0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3A978AF3-C69D-4DF7-98C6-38F8ED3EBB8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83D1-57D2-4AB9-8239-93196EF4DDC0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8AF3-C69D-4DF7-98C6-38F8ED3EBB8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83D1-57D2-4AB9-8239-93196EF4DDC0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8AF3-C69D-4DF7-98C6-38F8ED3EBB8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83D1-57D2-4AB9-8239-93196EF4DDC0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8AF3-C69D-4DF7-98C6-38F8ED3EBB8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9283D1-57D2-4AB9-8239-93196EF4DDC0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8AF3-C69D-4DF7-98C6-38F8ED3EBB8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83D1-57D2-4AB9-8239-93196EF4DDC0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8AF3-C69D-4DF7-98C6-38F8ED3EBB8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83D1-57D2-4AB9-8239-93196EF4DDC0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8AF3-C69D-4DF7-98C6-38F8ED3EBB8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1" name="Zástupný symbol tex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09283D1-57D2-4AB9-8239-93196EF4DDC0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A978AF3-C69D-4DF7-98C6-38F8ED3EBB8D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ntrumnadania.sk/" TargetMode="External"/><Relationship Id="rId13" Type="http://schemas.openxmlformats.org/officeDocument/2006/relationships/hyperlink" Target="http://www.vudpap.sk/" TargetMode="External"/><Relationship Id="rId3" Type="http://schemas.openxmlformats.org/officeDocument/2006/relationships/hyperlink" Target="http://www.najnakup.sk/ii2.ashx?m=1&amp;k=169478" TargetMode="External"/><Relationship Id="rId7" Type="http://schemas.openxmlformats.org/officeDocument/2006/relationships/hyperlink" Target="http://www.nadanedite.cz/" TargetMode="External"/><Relationship Id="rId12" Type="http://schemas.openxmlformats.org/officeDocument/2006/relationships/hyperlink" Target="http://www.statpedu.sk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danedeti.s/" TargetMode="External"/><Relationship Id="rId11" Type="http://schemas.openxmlformats.org/officeDocument/2006/relationships/hyperlink" Target="http://www.minedu.sk/" TargetMode="External"/><Relationship Id="rId5" Type="http://schemas.openxmlformats.org/officeDocument/2006/relationships/hyperlink" Target="http://www.nadanie.sk/" TargetMode="External"/><Relationship Id="rId10" Type="http://schemas.openxmlformats.org/officeDocument/2006/relationships/hyperlink" Target="http://www.smnd.sk/" TargetMode="External"/><Relationship Id="rId4" Type="http://schemas.openxmlformats.org/officeDocument/2006/relationships/image" Target="../media/image7.jpeg"/><Relationship Id="rId9" Type="http://schemas.openxmlformats.org/officeDocument/2006/relationships/hyperlink" Target="http://www.talenty.eu/" TargetMode="External"/><Relationship Id="rId1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slá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pPr>
              <a:buNone/>
            </a:pPr>
            <a:r>
              <a:rPr lang="sk-SK" dirty="0">
                <a:solidFill>
                  <a:srgbClr val="002060"/>
                </a:solidFill>
              </a:rPr>
              <a:t>Nadanie dieťaťa</a:t>
            </a:r>
          </a:p>
          <a:p>
            <a:pPr>
              <a:buNone/>
            </a:pPr>
            <a:r>
              <a:rPr lang="sk-SK" dirty="0"/>
              <a:t>        </a:t>
            </a:r>
            <a:r>
              <a:rPr lang="sk-SK" dirty="0">
                <a:solidFill>
                  <a:srgbClr val="00B0F0"/>
                </a:solidFill>
                <a:sym typeface="Wingdings"/>
              </a:rPr>
              <a:t> </a:t>
            </a:r>
            <a:r>
              <a:rPr lang="sk-SK" dirty="0">
                <a:solidFill>
                  <a:srgbClr val="00B0F0"/>
                </a:solidFill>
              </a:rPr>
              <a:t>štruktúra/zložky nadania</a:t>
            </a:r>
          </a:p>
          <a:p>
            <a:pPr>
              <a:buNone/>
            </a:pPr>
            <a:r>
              <a:rPr lang="sk-SK" dirty="0">
                <a:solidFill>
                  <a:srgbClr val="00B0F0"/>
                </a:solidFill>
              </a:rPr>
              <a:t>              </a:t>
            </a:r>
            <a:r>
              <a:rPr lang="sk-SK" dirty="0">
                <a:solidFill>
                  <a:srgbClr val="00B0F0"/>
                </a:solidFill>
                <a:sym typeface="Wingdings"/>
              </a:rPr>
              <a:t> </a:t>
            </a:r>
            <a:r>
              <a:rPr lang="sk-SK" dirty="0">
                <a:solidFill>
                  <a:srgbClr val="00B0F0"/>
                </a:solidFill>
              </a:rPr>
              <a:t>determinanty vývinu nadania</a:t>
            </a:r>
          </a:p>
          <a:p>
            <a:pPr>
              <a:buNone/>
            </a:pPr>
            <a:r>
              <a:rPr lang="sk-SK" dirty="0">
                <a:solidFill>
                  <a:srgbClr val="00B0F0"/>
                </a:solidFill>
              </a:rPr>
              <a:t>                    </a:t>
            </a:r>
            <a:r>
              <a:rPr lang="sk-SK" dirty="0">
                <a:solidFill>
                  <a:srgbClr val="00B0F0"/>
                </a:solidFill>
                <a:sym typeface="Wingdings"/>
              </a:rPr>
              <a:t> diagnostika a podpora vývinu</a:t>
            </a:r>
          </a:p>
          <a:p>
            <a:pPr>
              <a:buNone/>
            </a:pPr>
            <a:r>
              <a:rPr lang="sk-SK" dirty="0">
                <a:solidFill>
                  <a:srgbClr val="00B0F0"/>
                </a:solidFill>
                <a:sym typeface="Wingdings"/>
              </a:rPr>
              <a:t>                            praktické problémy </a:t>
            </a:r>
            <a:endParaRPr lang="sk-SK" dirty="0">
              <a:solidFill>
                <a:srgbClr val="00B0F0"/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57200" y="5877272"/>
            <a:ext cx="3657600" cy="432048"/>
          </a:xfrm>
        </p:spPr>
        <p:txBody>
          <a:bodyPr/>
          <a:lstStyle/>
          <a:p>
            <a:r>
              <a:rPr lang="sk-SK" sz="3200" dirty="0"/>
              <a:t>Slávka </a:t>
            </a:r>
            <a:r>
              <a:rPr lang="sk-SK" sz="3200" dirty="0" err="1"/>
              <a:t>Mervová</a:t>
            </a:r>
            <a:r>
              <a:rPr lang="sk-SK" sz="3200" dirty="0"/>
              <a:t>, </a:t>
            </a:r>
            <a:r>
              <a:rPr lang="sk-SK" sz="3200" dirty="0" err="1"/>
              <a:t>CPPPaP</a:t>
            </a:r>
            <a:r>
              <a:rPr lang="sk-SK" sz="3200" dirty="0"/>
              <a:t> Humenné</a:t>
            </a:r>
          </a:p>
        </p:txBody>
      </p:sp>
      <p:pic>
        <p:nvPicPr>
          <p:cNvPr id="5" name="Picture 2" descr="C:\Documents and Settings\host\My Documents\obrázky,fotky\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5643602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Problémy rodičov nadaných...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endParaRPr lang="sk-SK" dirty="0"/>
          </a:p>
          <a:p>
            <a:pPr>
              <a:buFont typeface="Wingdings" pitchFamily="2" charset="2"/>
              <a:buChar char="v"/>
            </a:pPr>
            <a:r>
              <a:rPr lang="sk-SK" dirty="0"/>
              <a:t>preceňovanie nadania (mýty o nadaných), rodičia učia dieťa veci, o ktoré zatiaľ neprejavuje záujem, učia ho dopredu školské učivo, ospravedlňujú jeho problematické správanie... </a:t>
            </a:r>
          </a:p>
          <a:p>
            <a:pPr>
              <a:buFont typeface="Wingdings" pitchFamily="2" charset="2"/>
              <a:buChar char="v"/>
            </a:pPr>
            <a:r>
              <a:rPr lang="sk-SK" dirty="0"/>
              <a:t>podceňovanie nadania – rodičia nezdieľajú záujmy dieťaťa, neposkytujú mu dostatok pestrých podnetov</a:t>
            </a:r>
          </a:p>
          <a:p>
            <a:pPr>
              <a:buFont typeface="Wingdings" pitchFamily="2" charset="2"/>
              <a:buChar char="v"/>
            </a:pPr>
            <a:r>
              <a:rPr lang="sk-SK" dirty="0"/>
              <a:t>mýty o nadaných – sú vo všetkom najlepší, sú bezproblémoví, čistí jednotkári, vždy sa s nimi </a:t>
            </a:r>
            <a:r>
              <a:rPr lang="sk-SK"/>
              <a:t>dá dohodnúť...</a:t>
            </a:r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    IQ           percento      pásmo</a:t>
            </a:r>
            <a:br>
              <a:rPr lang="sk-SK" dirty="0"/>
            </a:br>
            <a:r>
              <a:rPr lang="sk-SK" dirty="0"/>
              <a:t>                  populácie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effectLst>
            <a:glow rad="228600">
              <a:schemeClr val="accent1">
                <a:satMod val="175000"/>
                <a:alpha val="40000"/>
              </a:schemeClr>
            </a:glo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>
                <a:solidFill>
                  <a:srgbClr val="FF0000"/>
                </a:solidFill>
              </a:rPr>
              <a:t>140 a viac                  1%                    extrémny</a:t>
            </a:r>
          </a:p>
          <a:p>
            <a:pPr>
              <a:buNone/>
            </a:pPr>
            <a:r>
              <a:rPr lang="sk-SK" dirty="0">
                <a:solidFill>
                  <a:srgbClr val="FF0000"/>
                </a:solidFill>
              </a:rPr>
              <a:t>                                                       nadpriemer</a:t>
            </a:r>
          </a:p>
          <a:p>
            <a:pPr>
              <a:buNone/>
            </a:pPr>
            <a:endParaRPr lang="sk-SK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sk-SK" dirty="0">
                <a:solidFill>
                  <a:srgbClr val="FF0000"/>
                </a:solidFill>
              </a:rPr>
              <a:t>130 – 139                   1 %                     vysoký </a:t>
            </a:r>
          </a:p>
          <a:p>
            <a:pPr>
              <a:buNone/>
            </a:pPr>
            <a:r>
              <a:rPr lang="sk-SK" dirty="0">
                <a:solidFill>
                  <a:srgbClr val="FF0000"/>
                </a:solidFill>
              </a:rPr>
              <a:t>                                                       nadpriemer</a:t>
            </a:r>
          </a:p>
          <a:p>
            <a:pPr>
              <a:buNone/>
            </a:pPr>
            <a:endParaRPr lang="sk-SK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sk-SK" dirty="0">
                <a:solidFill>
                  <a:srgbClr val="FFC000"/>
                </a:solidFill>
              </a:rPr>
              <a:t>120 – 129                   8%                  nadpriemer</a:t>
            </a:r>
          </a:p>
          <a:p>
            <a:pPr>
              <a:buNone/>
            </a:pPr>
            <a:r>
              <a:rPr lang="sk-SK" dirty="0">
                <a:solidFill>
                  <a:srgbClr val="FFC000"/>
                </a:solidFill>
              </a:rPr>
              <a:t>-------------------------------------------------------------</a:t>
            </a:r>
          </a:p>
          <a:p>
            <a:pPr>
              <a:buNone/>
            </a:pPr>
            <a:r>
              <a:rPr lang="sk-SK" dirty="0"/>
              <a:t>110 – 109                 15 %                 vyšší priemer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/>
              <a:t>  90 – 109                 50 %                     priemer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Silné stránky triedy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endParaRPr lang="sk-SK" dirty="0"/>
          </a:p>
          <a:p>
            <a:pPr>
              <a:buFont typeface="Wingdings" pitchFamily="2" charset="2"/>
              <a:buChar char="v"/>
            </a:pPr>
            <a:r>
              <a:rPr lang="sk-SK" dirty="0"/>
              <a:t>aktivita</a:t>
            </a:r>
          </a:p>
          <a:p>
            <a:pPr>
              <a:buFont typeface="Wingdings" pitchFamily="2" charset="2"/>
              <a:buChar char="v"/>
            </a:pPr>
            <a:endParaRPr lang="sk-SK" dirty="0"/>
          </a:p>
          <a:p>
            <a:pPr>
              <a:buFont typeface="Wingdings" pitchFamily="2" charset="2"/>
              <a:buChar char="v"/>
            </a:pPr>
            <a:r>
              <a:rPr lang="sk-SK" dirty="0"/>
              <a:t>plodné diskusie, argumentácie</a:t>
            </a:r>
          </a:p>
          <a:p>
            <a:pPr>
              <a:buFont typeface="Wingdings" pitchFamily="2" charset="2"/>
              <a:buChar char="v"/>
            </a:pPr>
            <a:endParaRPr lang="sk-SK" dirty="0"/>
          </a:p>
          <a:p>
            <a:pPr>
              <a:buFont typeface="Wingdings" pitchFamily="2" charset="2"/>
              <a:buChar char="v"/>
            </a:pPr>
            <a:r>
              <a:rPr lang="sk-SK" dirty="0"/>
              <a:t>vtip, humor</a:t>
            </a:r>
          </a:p>
          <a:p>
            <a:pPr>
              <a:buFont typeface="Wingdings" pitchFamily="2" charset="2"/>
              <a:buChar char="v"/>
            </a:pPr>
            <a:endParaRPr lang="sk-SK" dirty="0"/>
          </a:p>
          <a:p>
            <a:pPr>
              <a:buFont typeface="Wingdings" pitchFamily="2" charset="2"/>
              <a:buChar char="v"/>
            </a:pPr>
            <a:r>
              <a:rPr lang="sk-SK" dirty="0"/>
              <a:t>pri zaujatí výborná pracovná atmosféra</a:t>
            </a:r>
          </a:p>
          <a:p>
            <a:pPr>
              <a:buFont typeface="Wingdings" pitchFamily="2" charset="2"/>
              <a:buChar char="v"/>
            </a:pPr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B33828-676C-44AA-A231-3FF1AEFCE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96792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err="1"/>
              <a:t>Gaussova</a:t>
            </a:r>
            <a:r>
              <a:rPr lang="sk-SK" dirty="0"/>
              <a:t> krivka</a:t>
            </a:r>
            <a:r>
              <a:rPr lang="sk-SK" b="0" dirty="0"/>
              <a:t> rozloženia hodnôt IQ v populácii</a:t>
            </a:r>
            <a:br>
              <a:rPr lang="sk-SK" b="0" dirty="0"/>
            </a:br>
            <a:r>
              <a:rPr lang="sk-SK" b="0" dirty="0"/>
              <a:t>(nadaní – 130 IQ = 2% populácie)</a:t>
            </a:r>
            <a:endParaRPr lang="sk-SK" dirty="0"/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6552D51D-B952-444D-89B7-56A62E2B78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382" y="2490186"/>
            <a:ext cx="6120635" cy="3243069"/>
          </a:xfrm>
        </p:spPr>
      </p:pic>
    </p:spTree>
    <p:extLst>
      <p:ext uri="{BB962C8B-B14F-4D97-AF65-F5344CB8AC3E}">
        <p14:creationId xmlns:p14="http://schemas.microsoft.com/office/powerpoint/2010/main" val="2056227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Problémy pri práci v triede...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endParaRPr lang="sk-SK" dirty="0"/>
          </a:p>
          <a:p>
            <a:pPr>
              <a:buFont typeface="Wingdings" pitchFamily="2" charset="2"/>
              <a:buChar char="v"/>
            </a:pPr>
            <a:r>
              <a:rPr lang="sk-SK" dirty="0"/>
              <a:t>Diskusie často prerastajú do hluku, prekrikovania, skákania si do reči, neschopnosti prenechať slovo druhému a načúvať mu</a:t>
            </a:r>
          </a:p>
          <a:p>
            <a:pPr>
              <a:buFont typeface="Wingdings" pitchFamily="2" charset="2"/>
              <a:buChar char="v"/>
            </a:pPr>
            <a:r>
              <a:rPr lang="sk-SK" dirty="0"/>
              <a:t>Nuda v dôsledku nedostatočnej kognitívnej stimulácie, vyrušovanie, denné snenie, strata vnútornej motivácie</a:t>
            </a:r>
          </a:p>
          <a:p>
            <a:pPr>
              <a:buFont typeface="Wingdings" pitchFamily="2" charset="2"/>
              <a:buChar char="v"/>
            </a:pPr>
            <a:r>
              <a:rPr lang="sk-SK" dirty="0"/>
              <a:t>Uzurpovanie si pozornosti a následne nižšia angažovanosť ostatných žiakov</a:t>
            </a:r>
          </a:p>
          <a:p>
            <a:pPr>
              <a:buFont typeface="Wingdings" pitchFamily="2" charset="2"/>
              <a:buChar char="v"/>
            </a:pPr>
            <a:r>
              <a:rPr lang="sk-SK" dirty="0"/>
              <a:t>Protesty proti </a:t>
            </a:r>
            <a:r>
              <a:rPr lang="sk-SK" dirty="0" err="1"/>
              <a:t>rutinneja</a:t>
            </a:r>
            <a:r>
              <a:rPr lang="sk-SK" dirty="0"/>
              <a:t> predvídateľnej činnosti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Možné kroky, reakcie pedagógov...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endParaRPr lang="sk-SK" dirty="0"/>
          </a:p>
          <a:p>
            <a:pPr>
              <a:buFont typeface="Wingdings" pitchFamily="2" charset="2"/>
              <a:buChar char="v"/>
            </a:pPr>
            <a:r>
              <a:rPr lang="sk-SK" dirty="0"/>
              <a:t>Dopomáhať žiakovi k </a:t>
            </a:r>
            <a:r>
              <a:rPr lang="sk-SK" dirty="0" err="1"/>
              <a:t>sebahodnoteniu</a:t>
            </a:r>
            <a:r>
              <a:rPr lang="sk-SK" dirty="0"/>
              <a:t>, hodnotiť spoločne, výsledky (známky) nezverejňovať </a:t>
            </a:r>
            <a:r>
              <a:rPr lang="sk-SK"/>
              <a:t>pred triedou (?)</a:t>
            </a:r>
            <a:endParaRPr lang="sk-SK" dirty="0"/>
          </a:p>
          <a:p>
            <a:pPr>
              <a:buFont typeface="Wingdings" pitchFamily="2" charset="2"/>
              <a:buChar char="v"/>
            </a:pPr>
            <a:r>
              <a:rPr lang="sk-SK" dirty="0"/>
              <a:t>Dať mu priestor k prezentácii</a:t>
            </a:r>
          </a:p>
          <a:p>
            <a:pPr>
              <a:buFont typeface="Wingdings" pitchFamily="2" charset="2"/>
              <a:buChar char="v"/>
            </a:pPr>
            <a:r>
              <a:rPr lang="sk-SK" dirty="0"/>
              <a:t>aplikovať úlohy rôznej úrovne</a:t>
            </a:r>
          </a:p>
          <a:p>
            <a:pPr>
              <a:buFont typeface="Wingdings" pitchFamily="2" charset="2"/>
              <a:buChar char="v"/>
            </a:pPr>
            <a:r>
              <a:rPr lang="sk-SK" dirty="0"/>
              <a:t>Pripravovať vyzývavé podnety</a:t>
            </a:r>
          </a:p>
          <a:p>
            <a:pPr>
              <a:buFont typeface="Wingdings" pitchFamily="2" charset="2"/>
              <a:buChar char="v"/>
            </a:pPr>
            <a:r>
              <a:rPr lang="sk-SK" dirty="0"/>
              <a:t>Akceptovať prípadný nezáujem</a:t>
            </a:r>
          </a:p>
          <a:p>
            <a:pPr>
              <a:buFont typeface="Wingdings" pitchFamily="2" charset="2"/>
              <a:buChar char="v"/>
            </a:pPr>
            <a:r>
              <a:rPr lang="sk-SK" dirty="0"/>
              <a:t>Akceptovať rôznu úroveň spracovania problému</a:t>
            </a:r>
          </a:p>
        </p:txBody>
      </p:sp>
    </p:spTree>
  </p:cSld>
  <p:clrMapOvr>
    <a:masterClrMapping/>
  </p:clrMapOvr>
  <p:transition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000108"/>
          </a:xfrm>
        </p:spPr>
        <p:txBody>
          <a:bodyPr>
            <a:normAutofit fontScale="90000"/>
          </a:bodyPr>
          <a:lstStyle/>
          <a:p>
            <a:pPr algn="l"/>
            <a:r>
              <a:rPr lang="sk-SK" sz="1400" dirty="0">
                <a:solidFill>
                  <a:schemeClr val="tx1"/>
                </a:solidFill>
              </a:rPr>
              <a:t>     Vladimír Dočkal                     Jolana </a:t>
            </a:r>
            <a:r>
              <a:rPr lang="sk-SK" sz="1400" dirty="0" err="1">
                <a:solidFill>
                  <a:schemeClr val="tx1"/>
                </a:solidFill>
              </a:rPr>
              <a:t>Laznibatová</a:t>
            </a:r>
            <a:r>
              <a:rPr lang="sk-SK" sz="1400" dirty="0">
                <a:solidFill>
                  <a:schemeClr val="tx1"/>
                </a:solidFill>
              </a:rPr>
              <a:t>                    Václav </a:t>
            </a:r>
            <a:r>
              <a:rPr lang="sk-SK" sz="1400" dirty="0" err="1">
                <a:solidFill>
                  <a:schemeClr val="tx1"/>
                </a:solidFill>
              </a:rPr>
              <a:t>foŘtík</a:t>
            </a:r>
            <a:br>
              <a:rPr lang="sk-SK" sz="1400" dirty="0">
                <a:solidFill>
                  <a:schemeClr val="tx1"/>
                </a:solidFill>
              </a:rPr>
            </a:br>
            <a:r>
              <a:rPr lang="sk-SK" sz="1400" dirty="0">
                <a:solidFill>
                  <a:schemeClr val="tx1"/>
                </a:solidFill>
              </a:rPr>
              <a:t>„</a:t>
            </a:r>
            <a:r>
              <a:rPr lang="sk-SK" sz="1400" dirty="0" err="1">
                <a:solidFill>
                  <a:schemeClr val="tx1"/>
                </a:solidFill>
              </a:rPr>
              <a:t>Zaměřeno</a:t>
            </a:r>
            <a:r>
              <a:rPr lang="sk-SK" sz="1400" dirty="0">
                <a:solidFill>
                  <a:schemeClr val="tx1"/>
                </a:solidFill>
              </a:rPr>
              <a:t> na talenty“                 „Nadané dieťa“                      </a:t>
            </a:r>
            <a:r>
              <a:rPr lang="sk-SK" sz="1400" dirty="0" err="1">
                <a:solidFill>
                  <a:schemeClr val="tx1"/>
                </a:solidFill>
              </a:rPr>
              <a:t>jitka</a:t>
            </a:r>
            <a:r>
              <a:rPr lang="sk-SK" sz="1400" dirty="0">
                <a:solidFill>
                  <a:schemeClr val="tx1"/>
                </a:solidFill>
              </a:rPr>
              <a:t> </a:t>
            </a:r>
            <a:r>
              <a:rPr lang="sk-SK" sz="1400" dirty="0" err="1">
                <a:solidFill>
                  <a:schemeClr val="tx1"/>
                </a:solidFill>
              </a:rPr>
              <a:t>fořtíková</a:t>
            </a:r>
            <a:br>
              <a:rPr lang="sk-SK" sz="1400" dirty="0">
                <a:solidFill>
                  <a:schemeClr val="tx1"/>
                </a:solidFill>
              </a:rPr>
            </a:br>
            <a:r>
              <a:rPr lang="sk-SK" sz="1400" dirty="0">
                <a:solidFill>
                  <a:schemeClr val="tx1"/>
                </a:solidFill>
              </a:rPr>
              <a:t>                                                                                                „nadané </a:t>
            </a:r>
            <a:r>
              <a:rPr lang="sk-SK" sz="1400" dirty="0" err="1">
                <a:solidFill>
                  <a:schemeClr val="tx1"/>
                </a:solidFill>
              </a:rPr>
              <a:t>dítě</a:t>
            </a:r>
            <a:r>
              <a:rPr lang="sk-SK" sz="1400" dirty="0">
                <a:solidFill>
                  <a:schemeClr val="tx1"/>
                </a:solidFill>
              </a:rPr>
              <a:t> a rozvoj jeho</a:t>
            </a:r>
            <a:br>
              <a:rPr lang="sk-SK" sz="1400" dirty="0">
                <a:solidFill>
                  <a:schemeClr val="tx1"/>
                </a:solidFill>
              </a:rPr>
            </a:br>
            <a:r>
              <a:rPr lang="sk-SK" sz="1400" dirty="0">
                <a:solidFill>
                  <a:schemeClr val="tx1"/>
                </a:solidFill>
              </a:rPr>
              <a:t>                                                                                                              schopností“</a:t>
            </a:r>
          </a:p>
        </p:txBody>
      </p:sp>
      <p:pic>
        <p:nvPicPr>
          <p:cNvPr id="6" name="Zástupný symbol obsahu 5" descr="ii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071546"/>
            <a:ext cx="2000264" cy="2553503"/>
          </a:xfrm>
        </p:spPr>
      </p:pic>
      <p:pic>
        <p:nvPicPr>
          <p:cNvPr id="3074" name="Picture 2" descr="Nadané dieťa (Jolana Laznibatová)">
            <a:hlinkClick r:id="rId3" tooltip="Nadané dieťa (Jolana Laznibatová) (ilustračný obrázok)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1285860"/>
            <a:ext cx="2357454" cy="2143140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2428860" y="3857628"/>
            <a:ext cx="3643338" cy="2585323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sk-SK" dirty="0" err="1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3500000" scaled="1"/>
                  <a:tileRect/>
                </a:gradFill>
                <a:hlinkClick r:id="rId5"/>
              </a:rPr>
              <a:t>www.nadanie.sk</a:t>
            </a:r>
            <a:endParaRPr lang="sk-SK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</a:endParaRPr>
          </a:p>
          <a:p>
            <a:pPr algn="ctr"/>
            <a:r>
              <a:rPr lang="sk-SK" dirty="0" err="1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3500000" scaled="1"/>
                  <a:tileRect/>
                </a:gradFill>
                <a:hlinkClick r:id="rId6"/>
              </a:rPr>
              <a:t>www.nadanedeti.s</a:t>
            </a:r>
            <a:r>
              <a:rPr lang="sk-SK" dirty="0" err="1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3500000" scaled="1"/>
                  <a:tileRect/>
                </a:gradFill>
              </a:rPr>
              <a:t>k</a:t>
            </a:r>
            <a:endParaRPr lang="sk-SK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</a:endParaRPr>
          </a:p>
          <a:p>
            <a:pPr algn="ctr"/>
            <a:r>
              <a:rPr lang="sk-SK" dirty="0" err="1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3500000" scaled="1"/>
                  <a:tileRect/>
                </a:gradFill>
                <a:hlinkClick r:id="rId7"/>
              </a:rPr>
              <a:t>www.nadanedite.cz</a:t>
            </a:r>
            <a:endParaRPr lang="sk-SK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</a:endParaRPr>
          </a:p>
          <a:p>
            <a:pPr algn="ctr"/>
            <a:r>
              <a:rPr lang="sk-SK" dirty="0" err="1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3500000" scaled="1"/>
                  <a:tileRect/>
                </a:gradFill>
                <a:hlinkClick r:id="rId8"/>
              </a:rPr>
              <a:t>www.centrumnadania.sk</a:t>
            </a:r>
            <a:endParaRPr lang="sk-SK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</a:endParaRPr>
          </a:p>
          <a:p>
            <a:pPr algn="ctr"/>
            <a:r>
              <a:rPr lang="sk-SK" dirty="0" err="1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3500000" scaled="1"/>
                  <a:tileRect/>
                </a:gradFill>
                <a:hlinkClick r:id="rId9"/>
              </a:rPr>
              <a:t>www.talenty.eu</a:t>
            </a:r>
            <a:endParaRPr lang="sk-SK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</a:endParaRPr>
          </a:p>
          <a:p>
            <a:pPr algn="ctr"/>
            <a:r>
              <a:rPr lang="sk-SK" dirty="0" err="1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3500000" scaled="1"/>
                  <a:tileRect/>
                </a:gradFill>
                <a:hlinkClick r:id="rId10"/>
              </a:rPr>
              <a:t>www.smnd.sk</a:t>
            </a:r>
            <a:endParaRPr lang="sk-SK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</a:endParaRPr>
          </a:p>
          <a:p>
            <a:pPr algn="ctr"/>
            <a:r>
              <a:rPr lang="sk-SK" dirty="0" err="1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3500000" scaled="1"/>
                  <a:tileRect/>
                </a:gradFill>
                <a:hlinkClick r:id="rId11"/>
              </a:rPr>
              <a:t>www.minedu.sk</a:t>
            </a:r>
            <a:endParaRPr lang="sk-SK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</a:endParaRPr>
          </a:p>
          <a:p>
            <a:pPr algn="ctr"/>
            <a:r>
              <a:rPr lang="sk-SK" dirty="0" err="1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3500000" scaled="1"/>
                  <a:tileRect/>
                </a:gradFill>
                <a:hlinkClick r:id="rId12"/>
              </a:rPr>
              <a:t>www.statpedu.sk</a:t>
            </a:r>
            <a:endParaRPr lang="sk-SK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</a:endParaRPr>
          </a:p>
          <a:p>
            <a:pPr algn="ctr"/>
            <a:r>
              <a:rPr lang="sk-SK" dirty="0" err="1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3500000" scaled="1"/>
                  <a:tileRect/>
                </a:gradFill>
                <a:hlinkClick r:id="rId13"/>
              </a:rPr>
              <a:t>www.vudpap.sk</a:t>
            </a:r>
            <a:endParaRPr lang="sk-SK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</a:endParaRPr>
          </a:p>
        </p:txBody>
      </p:sp>
      <p:pic>
        <p:nvPicPr>
          <p:cNvPr id="1026" name="Picture 2" descr="C:\Documents and Settings\host\My Documents\obrázky,fotky\ppp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429256" y="1285860"/>
            <a:ext cx="2112982" cy="20748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80134"/>
          </a:xfrm>
        </p:spPr>
        <p:txBody>
          <a:bodyPr>
            <a:normAutofit/>
          </a:bodyPr>
          <a:lstStyle/>
          <a:p>
            <a:r>
              <a:rPr lang="sk-SK" dirty="0"/>
              <a:t>Nadanie / Talent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chemeClr val="tx2">
                    <a:lumMod val="75000"/>
                  </a:schemeClr>
                </a:solidFill>
              </a:rPr>
              <a:t>Kvalitatívne osobitý súhrn schopností, podmieňujúcich úspešné vykonávanie činností </a:t>
            </a:r>
          </a:p>
          <a:p>
            <a:r>
              <a:rPr lang="sk-SK" dirty="0">
                <a:solidFill>
                  <a:schemeClr val="tx2">
                    <a:lumMod val="75000"/>
                  </a:schemeClr>
                </a:solidFill>
              </a:rPr>
              <a:t>Súhrn vlôh, vrodených daností smerujúcich k dosahovaniu vynikajúcich výsledkov v činnosti</a:t>
            </a:r>
          </a:p>
          <a:p>
            <a:r>
              <a:rPr lang="sk-SK" dirty="0"/>
              <a:t>Talent je chápaný skôr ako vysoká úroveň rozvoja špeciálnych schopností, k realizácii ktorého sa pripája navyše i originalita a tvorivosť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57290" y="285729"/>
            <a:ext cx="7100910" cy="1000131"/>
          </a:xfrm>
        </p:spPr>
        <p:txBody>
          <a:bodyPr>
            <a:normAutofit fontScale="90000"/>
          </a:bodyPr>
          <a:lstStyle/>
          <a:p>
            <a:r>
              <a:rPr lang="sk-SK" dirty="0"/>
              <a:t>Štruktúra / zložky nadania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1472" y="1214422"/>
            <a:ext cx="7786742" cy="5000660"/>
          </a:xfrm>
        </p:spPr>
        <p:txBody>
          <a:bodyPr>
            <a:normAutofit/>
          </a:bodyPr>
          <a:lstStyle/>
          <a:p>
            <a:pPr algn="l"/>
            <a:r>
              <a:rPr lang="sk-SK" dirty="0" err="1">
                <a:solidFill>
                  <a:srgbClr val="002060"/>
                </a:solidFill>
                <a:sym typeface="Wingdings"/>
              </a:rPr>
              <a:t></a:t>
            </a:r>
            <a:r>
              <a:rPr lang="sk-SK" sz="2800" dirty="0" err="1">
                <a:solidFill>
                  <a:srgbClr val="002060"/>
                </a:solidFill>
              </a:rPr>
              <a:t>Inštrumentálna</a:t>
            </a:r>
            <a:r>
              <a:rPr lang="sk-SK" sz="2800" dirty="0">
                <a:solidFill>
                  <a:srgbClr val="002060"/>
                </a:solidFill>
              </a:rPr>
              <a:t> zložka </a:t>
            </a:r>
          </a:p>
          <a:p>
            <a:pPr lvl="1" algn="l">
              <a:buFont typeface="Arial" pitchFamily="34" charset="0"/>
              <a:buChar char="•"/>
            </a:pPr>
            <a:r>
              <a:rPr lang="sk-SK" sz="2400" dirty="0"/>
              <a:t>  </a:t>
            </a:r>
            <a:r>
              <a:rPr lang="sk-SK" sz="2400" dirty="0">
                <a:solidFill>
                  <a:srgbClr val="00B0F0"/>
                </a:solidFill>
              </a:rPr>
              <a:t>telesné vlastnosti</a:t>
            </a:r>
          </a:p>
          <a:p>
            <a:pPr lvl="1" algn="l">
              <a:buFont typeface="Arial" pitchFamily="34" charset="0"/>
              <a:buChar char="•"/>
            </a:pPr>
            <a:r>
              <a:rPr lang="sk-SK" sz="2400" dirty="0">
                <a:solidFill>
                  <a:srgbClr val="00B0F0"/>
                </a:solidFill>
              </a:rPr>
              <a:t>  schopnosti (intelekt, tvorivosť, reprodukčné  s.) </a:t>
            </a:r>
          </a:p>
          <a:p>
            <a:pPr lvl="1" algn="l">
              <a:buFont typeface="Arial" pitchFamily="34" charset="0"/>
              <a:buChar char="•"/>
            </a:pPr>
            <a:r>
              <a:rPr lang="sk-SK" sz="2400" dirty="0">
                <a:solidFill>
                  <a:srgbClr val="00B0F0"/>
                </a:solidFill>
              </a:rPr>
              <a:t>   zručnosti, vedomosti, spôsobilosti</a:t>
            </a:r>
          </a:p>
          <a:p>
            <a:pPr algn="l"/>
            <a:r>
              <a:rPr lang="sk-SK" sz="2800" dirty="0" err="1">
                <a:solidFill>
                  <a:srgbClr val="002060"/>
                </a:solidFill>
                <a:sym typeface="Wingdings"/>
              </a:rPr>
              <a:t></a:t>
            </a:r>
            <a:r>
              <a:rPr lang="sk-SK" sz="2800" dirty="0" err="1">
                <a:solidFill>
                  <a:srgbClr val="002060"/>
                </a:solidFill>
              </a:rPr>
              <a:t>Aktivačná</a:t>
            </a:r>
            <a:r>
              <a:rPr lang="sk-SK" sz="2800" dirty="0">
                <a:solidFill>
                  <a:srgbClr val="002060"/>
                </a:solidFill>
              </a:rPr>
              <a:t> zložka</a:t>
            </a:r>
          </a:p>
          <a:p>
            <a:pPr lvl="1" algn="l">
              <a:buFont typeface="Arial" pitchFamily="34" charset="0"/>
              <a:buChar char="•"/>
            </a:pPr>
            <a:r>
              <a:rPr lang="sk-SK" sz="2400" dirty="0">
                <a:solidFill>
                  <a:srgbClr val="00B0F0"/>
                </a:solidFill>
              </a:rPr>
              <a:t>   aktívnosť a motivácia výkonu</a:t>
            </a:r>
          </a:p>
          <a:p>
            <a:pPr lvl="1" algn="l">
              <a:buFont typeface="Arial" pitchFamily="34" charset="0"/>
              <a:buChar char="•"/>
            </a:pPr>
            <a:r>
              <a:rPr lang="sk-SK" sz="2400" dirty="0">
                <a:solidFill>
                  <a:srgbClr val="00B0F0"/>
                </a:solidFill>
              </a:rPr>
              <a:t>   vôľové vlastnosti (vytrvalosť, cieľavedomosť)</a:t>
            </a:r>
          </a:p>
          <a:p>
            <a:pPr lvl="1" algn="l">
              <a:buFont typeface="Arial" pitchFamily="34" charset="0"/>
              <a:buChar char="•"/>
            </a:pPr>
            <a:r>
              <a:rPr lang="sk-SK" sz="2400" dirty="0">
                <a:solidFill>
                  <a:srgbClr val="00B0F0"/>
                </a:solidFill>
              </a:rPr>
              <a:t>   zameranie osobnosti (záujmy, postoje, hodnoty)</a:t>
            </a:r>
          </a:p>
          <a:p>
            <a:pPr algn="l"/>
            <a:r>
              <a:rPr lang="sk-SK" sz="2800" dirty="0" err="1">
                <a:solidFill>
                  <a:srgbClr val="002060"/>
                </a:solidFill>
                <a:sym typeface="Wingdings"/>
              </a:rPr>
              <a:t></a:t>
            </a:r>
            <a:r>
              <a:rPr lang="sk-SK" sz="2800" dirty="0" err="1">
                <a:solidFill>
                  <a:srgbClr val="002060"/>
                </a:solidFill>
              </a:rPr>
              <a:t>Ja</a:t>
            </a:r>
            <a:endParaRPr lang="sk-SK" sz="2800" dirty="0">
              <a:solidFill>
                <a:srgbClr val="002060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sk-SK" sz="2400" dirty="0">
                <a:solidFill>
                  <a:srgbClr val="00B0F0"/>
                </a:solidFill>
              </a:rPr>
              <a:t>  integrácia osobnosti, snaha po realizácii</a:t>
            </a:r>
          </a:p>
          <a:p>
            <a:pPr lvl="1" algn="l">
              <a:buFont typeface="Arial" pitchFamily="34" charset="0"/>
              <a:buChar char="•"/>
            </a:pPr>
            <a:r>
              <a:rPr lang="sk-SK" sz="2400" dirty="0">
                <a:solidFill>
                  <a:srgbClr val="00B0F0"/>
                </a:solidFill>
              </a:rPr>
              <a:t>  </a:t>
            </a:r>
            <a:r>
              <a:rPr lang="sk-SK" sz="2400" dirty="0" err="1">
                <a:solidFill>
                  <a:srgbClr val="00B0F0"/>
                </a:solidFill>
              </a:rPr>
              <a:t>sebaobraz</a:t>
            </a:r>
            <a:r>
              <a:rPr lang="sk-SK" sz="2400" dirty="0">
                <a:solidFill>
                  <a:srgbClr val="00B0F0"/>
                </a:solidFill>
              </a:rPr>
              <a:t>, sebauvedomenie, </a:t>
            </a:r>
            <a:r>
              <a:rPr lang="sk-SK" sz="2400" dirty="0" err="1">
                <a:solidFill>
                  <a:srgbClr val="00B0F0"/>
                </a:solidFill>
              </a:rPr>
              <a:t>sebahodnotenie</a:t>
            </a:r>
            <a:endParaRPr lang="sk-SK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NADANIE</a:t>
            </a:r>
          </a:p>
        </p:txBody>
      </p:sp>
      <p:graphicFrame>
        <p:nvGraphicFramePr>
          <p:cNvPr id="9" name="Zástupný symbol obsahu 8"/>
          <p:cNvGraphicFramePr>
            <a:graphicFrameLocks noGrp="1"/>
          </p:cNvGraphicFramePr>
          <p:nvPr>
            <p:ph idx="1"/>
          </p:nvPr>
        </p:nvGraphicFramePr>
        <p:xfrm>
          <a:off x="642910" y="1571612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BlokTextu 3"/>
          <p:cNvSpPr txBox="1"/>
          <p:nvPr/>
        </p:nvSpPr>
        <p:spPr>
          <a:xfrm>
            <a:off x="928662" y="192880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škola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6357950" y="192880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rodina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571472" y="585789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   spolužiaci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6500826" y="578645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vrstovníci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Znaky / prejavy nadaných...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Zvedavosť – otázky </a:t>
            </a:r>
            <a:r>
              <a:rPr lang="sk-SK" sz="1800" dirty="0">
                <a:solidFill>
                  <a:schemeClr val="accent1">
                    <a:lumMod val="75000"/>
                  </a:schemeClr>
                </a:solidFill>
              </a:rPr>
              <a:t>„prečo?“, „ako?“</a:t>
            </a:r>
          </a:p>
          <a:p>
            <a:r>
              <a:rPr lang="sk-SK" sz="1800" dirty="0">
                <a:solidFill>
                  <a:schemeClr val="accent1">
                    <a:lumMod val="75000"/>
                  </a:schemeClr>
                </a:solidFill>
              </a:rPr>
              <a:t>Rýchlo</a:t>
            </a:r>
            <a:r>
              <a:rPr lang="sk-SK" sz="1800" dirty="0"/>
              <a:t> sa učí nové veci</a:t>
            </a:r>
          </a:p>
          <a:p>
            <a:r>
              <a:rPr lang="sk-SK" sz="1800" dirty="0">
                <a:solidFill>
                  <a:schemeClr val="accent1">
                    <a:lumMod val="75000"/>
                  </a:schemeClr>
                </a:solidFill>
              </a:rPr>
              <a:t>Samo</a:t>
            </a:r>
            <a:r>
              <a:rPr lang="sk-SK" sz="1800" dirty="0"/>
              <a:t> sa naučí rozoznávať písmena a skoro čítať už v predškolskom veku</a:t>
            </a:r>
          </a:p>
          <a:p>
            <a:r>
              <a:rPr lang="sk-SK" sz="1800" dirty="0"/>
              <a:t>Porovnáva a hľadá </a:t>
            </a:r>
            <a:r>
              <a:rPr lang="sk-SK" sz="1800" dirty="0">
                <a:solidFill>
                  <a:schemeClr val="accent1">
                    <a:lumMod val="75000"/>
                  </a:schemeClr>
                </a:solidFill>
              </a:rPr>
              <a:t>podobnosti a rozdiely</a:t>
            </a:r>
          </a:p>
          <a:p>
            <a:r>
              <a:rPr lang="sk-SK" sz="1800" dirty="0"/>
              <a:t>Samostatnosť</a:t>
            </a:r>
          </a:p>
          <a:p>
            <a:r>
              <a:rPr lang="sk-SK" sz="1800" dirty="0"/>
              <a:t>Mimoriadne dobrá pamäť, dobrá koncentrácia</a:t>
            </a:r>
          </a:p>
          <a:p>
            <a:r>
              <a:rPr lang="sk-SK" sz="1800" dirty="0"/>
              <a:t>Zaoberá sa encyklopédiami neustále vyhľadáva </a:t>
            </a:r>
            <a:r>
              <a:rPr lang="sk-SK" sz="1800" dirty="0">
                <a:solidFill>
                  <a:schemeClr val="accent1">
                    <a:lumMod val="75000"/>
                  </a:schemeClr>
                </a:solidFill>
              </a:rPr>
              <a:t>nové informácie</a:t>
            </a:r>
          </a:p>
          <a:p>
            <a:r>
              <a:rPr lang="sk-SK" sz="1800" dirty="0"/>
              <a:t>V myslení a vyjadrovaní </a:t>
            </a:r>
            <a:r>
              <a:rPr lang="sk-SK" sz="1800" dirty="0">
                <a:solidFill>
                  <a:schemeClr val="accent1">
                    <a:lumMod val="75000"/>
                  </a:schemeClr>
                </a:solidFill>
              </a:rPr>
              <a:t>originálne, nápadité</a:t>
            </a:r>
          </a:p>
          <a:p>
            <a:r>
              <a:rPr lang="sk-SK" sz="1800" dirty="0"/>
              <a:t>Rýchlo nachádza najdôležitejšie </a:t>
            </a:r>
            <a:r>
              <a:rPr lang="sk-SK" sz="1800" dirty="0">
                <a:solidFill>
                  <a:schemeClr val="accent1">
                    <a:lumMod val="75000"/>
                  </a:schemeClr>
                </a:solidFill>
              </a:rPr>
              <a:t>fakty a príčinno-následné vzťahy</a:t>
            </a:r>
          </a:p>
          <a:p>
            <a:r>
              <a:rPr lang="sk-SK" sz="1800" dirty="0"/>
              <a:t>Špecifický zmysel pre humor </a:t>
            </a:r>
          </a:p>
          <a:p>
            <a:r>
              <a:rPr lang="sk-SK" sz="1800" dirty="0"/>
              <a:t>Chcú vyniknúť v oblasti, v ktorej sú dobrí a venujú jej takmer všetok svoj voľný čas bez nejakého vonkajšieho nátlaku – potrebujú minimum pomoci či posilňovania od dospelých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46304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sk-SK" dirty="0">
                <a:solidFill>
                  <a:srgbClr val="7030A0"/>
                </a:solidFill>
                <a:latin typeface="Bodoni MT Black" pitchFamily="18" charset="0"/>
              </a:rPr>
              <a:t>N  A  D  A  N  I  E</a:t>
            </a:r>
            <a:br>
              <a:rPr lang="sk-SK" dirty="0">
                <a:solidFill>
                  <a:srgbClr val="7030A0"/>
                </a:solidFill>
                <a:latin typeface="Algerian" pitchFamily="82" charset="0"/>
              </a:rPr>
            </a:br>
            <a:endParaRPr lang="sk-SK" dirty="0">
              <a:solidFill>
                <a:srgbClr val="7030A0"/>
              </a:solidFill>
              <a:latin typeface="Algerian" pitchFamily="82" charset="0"/>
            </a:endParaRPr>
          </a:p>
        </p:txBody>
      </p:sp>
      <p:sp>
        <p:nvSpPr>
          <p:cNvPr id="7" name="Zástupný symbol obsahu 6"/>
          <p:cNvSpPr>
            <a:spLocks noGrp="1"/>
          </p:cNvSpPr>
          <p:nvPr>
            <p:ph idx="1"/>
          </p:nvPr>
        </p:nvSpPr>
        <p:spPr>
          <a:xfrm>
            <a:off x="457200" y="1609416"/>
            <a:ext cx="7258072" cy="4846320"/>
          </a:xfr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b="1" dirty="0"/>
              <a:t>pohybové      umelecké    intelektové    praktické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sz="2400" i="1" dirty="0">
                <a:solidFill>
                  <a:srgbClr val="7030A0"/>
                </a:solidFill>
              </a:rPr>
              <a:t>športové     hudobné        jazykové    vedecké   sociálne</a:t>
            </a:r>
          </a:p>
          <a:p>
            <a:pPr>
              <a:buNone/>
            </a:pPr>
            <a:endParaRPr lang="sk-SK" sz="2400" i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sk-SK" sz="2400" i="1" dirty="0">
                <a:solidFill>
                  <a:srgbClr val="7030A0"/>
                </a:solidFill>
              </a:rPr>
              <a:t>   tanečné     </a:t>
            </a:r>
            <a:r>
              <a:rPr lang="sk-SK" sz="2400" i="1" dirty="0" err="1">
                <a:solidFill>
                  <a:srgbClr val="7030A0"/>
                </a:solidFill>
              </a:rPr>
              <a:t>lit.-dramatické</a:t>
            </a:r>
            <a:r>
              <a:rPr lang="sk-SK" sz="2400" i="1" dirty="0">
                <a:solidFill>
                  <a:srgbClr val="7030A0"/>
                </a:solidFill>
              </a:rPr>
              <a:t>   matematické    manuálne</a:t>
            </a:r>
          </a:p>
          <a:p>
            <a:pPr>
              <a:buNone/>
            </a:pPr>
            <a:endParaRPr lang="sk-SK" sz="2400" i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sk-SK" sz="2400" i="1" dirty="0">
                <a:solidFill>
                  <a:srgbClr val="7030A0"/>
                </a:solidFill>
              </a:rPr>
              <a:t>                                                           technické</a:t>
            </a:r>
          </a:p>
          <a:p>
            <a:pPr>
              <a:buNone/>
            </a:pPr>
            <a:r>
              <a:rPr lang="sk-SK" sz="2400" i="1" dirty="0"/>
              <a:t>                                  </a:t>
            </a:r>
            <a:r>
              <a:rPr lang="sk-SK" sz="1800" i="1" dirty="0"/>
              <a:t>herecké                        </a:t>
            </a:r>
            <a:r>
              <a:rPr lang="sk-SK" sz="2400" i="1" dirty="0"/>
              <a:t> </a:t>
            </a:r>
            <a:r>
              <a:rPr lang="sk-SK" sz="1900" i="1" dirty="0"/>
              <a:t>prírodné vedy            </a:t>
            </a:r>
          </a:p>
          <a:p>
            <a:pPr>
              <a:buNone/>
            </a:pPr>
            <a:r>
              <a:rPr lang="sk-SK" sz="2400" i="1" dirty="0"/>
              <a:t>                                                  </a:t>
            </a:r>
            <a:r>
              <a:rPr lang="sk-SK" sz="1800" i="1" dirty="0"/>
              <a:t>humanitné vedy</a:t>
            </a:r>
          </a:p>
          <a:p>
            <a:pPr>
              <a:buNone/>
            </a:pPr>
            <a:r>
              <a:rPr lang="sk-SK" sz="1800" i="1" dirty="0"/>
              <a:t>                                   spevácke                                          pedagogické</a:t>
            </a:r>
            <a:endParaRPr lang="sk-SK" sz="2400" i="1" dirty="0"/>
          </a:p>
          <a:p>
            <a:pPr>
              <a:buNone/>
            </a:pPr>
            <a:r>
              <a:rPr lang="sk-SK" sz="2400" i="1" dirty="0"/>
              <a:t>                                     </a:t>
            </a:r>
            <a:r>
              <a:rPr lang="sk-SK" sz="1800" i="1" dirty="0"/>
              <a:t>režisérske</a:t>
            </a:r>
            <a:r>
              <a:rPr lang="sk-SK" sz="2400" i="1" dirty="0"/>
              <a:t>  </a:t>
            </a:r>
          </a:p>
          <a:p>
            <a:pPr>
              <a:buNone/>
            </a:pPr>
            <a:r>
              <a:rPr lang="sk-SK" sz="2400" i="1" dirty="0"/>
              <a:t>                                                            </a:t>
            </a:r>
            <a:r>
              <a:rPr lang="sk-SK" sz="1800" i="1" dirty="0"/>
              <a:t>organizačné </a:t>
            </a:r>
          </a:p>
          <a:p>
            <a:pPr>
              <a:buNone/>
            </a:pPr>
            <a:r>
              <a:rPr lang="sk-SK" sz="2400" i="1" dirty="0"/>
              <a:t>                                                                                          </a:t>
            </a:r>
            <a:endParaRPr lang="sk-SK" sz="1800" i="1" dirty="0"/>
          </a:p>
        </p:txBody>
      </p:sp>
      <p:cxnSp>
        <p:nvCxnSpPr>
          <p:cNvPr id="9" name="Rovná spojovacia šípka 8"/>
          <p:cNvCxnSpPr/>
          <p:nvPr/>
        </p:nvCxnSpPr>
        <p:spPr>
          <a:xfrm rot="10800000" flipV="1">
            <a:off x="2000232" y="1142984"/>
            <a:ext cx="207170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ovacia šípka 10"/>
          <p:cNvCxnSpPr/>
          <p:nvPr/>
        </p:nvCxnSpPr>
        <p:spPr>
          <a:xfrm rot="5400000">
            <a:off x="3964777" y="139301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ovacia šípka 12"/>
          <p:cNvCxnSpPr/>
          <p:nvPr/>
        </p:nvCxnSpPr>
        <p:spPr>
          <a:xfrm rot="5400000">
            <a:off x="4464843" y="139301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ovacia šípka 14"/>
          <p:cNvCxnSpPr/>
          <p:nvPr/>
        </p:nvCxnSpPr>
        <p:spPr>
          <a:xfrm>
            <a:off x="5072066" y="1142984"/>
            <a:ext cx="192882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ovná spojovacia šípka 27"/>
          <p:cNvCxnSpPr/>
          <p:nvPr/>
        </p:nvCxnSpPr>
        <p:spPr>
          <a:xfrm rot="5400000">
            <a:off x="785786" y="2214554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ovná spojovacia šípka 29"/>
          <p:cNvCxnSpPr/>
          <p:nvPr/>
        </p:nvCxnSpPr>
        <p:spPr>
          <a:xfrm rot="16200000" flipH="1">
            <a:off x="892943" y="2464587"/>
            <a:ext cx="85725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ovná spojovacia šípka 31"/>
          <p:cNvCxnSpPr/>
          <p:nvPr/>
        </p:nvCxnSpPr>
        <p:spPr>
          <a:xfrm rot="5400000">
            <a:off x="2928926" y="2143116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ovná spojovacia šípka 33"/>
          <p:cNvCxnSpPr/>
          <p:nvPr/>
        </p:nvCxnSpPr>
        <p:spPr>
          <a:xfrm rot="5400000">
            <a:off x="2894001" y="2463793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ovná spojovacia šípka 35"/>
          <p:cNvCxnSpPr/>
          <p:nvPr/>
        </p:nvCxnSpPr>
        <p:spPr>
          <a:xfrm rot="5400000">
            <a:off x="4643438" y="2071678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ovná spojovacia šípka 37"/>
          <p:cNvCxnSpPr/>
          <p:nvPr/>
        </p:nvCxnSpPr>
        <p:spPr>
          <a:xfrm rot="16200000" flipH="1">
            <a:off x="5464975" y="2035959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ovná spojovacia šípka 39"/>
          <p:cNvCxnSpPr/>
          <p:nvPr/>
        </p:nvCxnSpPr>
        <p:spPr>
          <a:xfrm rot="16200000" flipH="1">
            <a:off x="4714876" y="2571744"/>
            <a:ext cx="157163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ovná spojovacia šípka 41"/>
          <p:cNvCxnSpPr/>
          <p:nvPr/>
        </p:nvCxnSpPr>
        <p:spPr>
          <a:xfrm rot="5400000">
            <a:off x="4572000" y="2500306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ovná spojovacia šípka 44"/>
          <p:cNvCxnSpPr/>
          <p:nvPr/>
        </p:nvCxnSpPr>
        <p:spPr>
          <a:xfrm rot="5400000">
            <a:off x="7000892" y="221455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ovná spojovacia šípka 46"/>
          <p:cNvCxnSpPr/>
          <p:nvPr/>
        </p:nvCxnSpPr>
        <p:spPr>
          <a:xfrm rot="16200000" flipH="1">
            <a:off x="6822297" y="2464587"/>
            <a:ext cx="100013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ovná spojovacia šípka 48"/>
          <p:cNvCxnSpPr/>
          <p:nvPr/>
        </p:nvCxnSpPr>
        <p:spPr>
          <a:xfrm rot="5400000">
            <a:off x="4822033" y="3536157"/>
            <a:ext cx="185738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ovná spojovacia šípka 51"/>
          <p:cNvCxnSpPr/>
          <p:nvPr/>
        </p:nvCxnSpPr>
        <p:spPr>
          <a:xfrm rot="16200000" flipH="1">
            <a:off x="5429256" y="3214686"/>
            <a:ext cx="142876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ovná spojovacia šípka 53"/>
          <p:cNvCxnSpPr/>
          <p:nvPr/>
        </p:nvCxnSpPr>
        <p:spPr>
          <a:xfrm rot="16200000" flipH="1">
            <a:off x="6000760" y="3571876"/>
            <a:ext cx="214314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ovná spojovacia šípka 61"/>
          <p:cNvCxnSpPr/>
          <p:nvPr/>
        </p:nvCxnSpPr>
        <p:spPr>
          <a:xfrm>
            <a:off x="1785918" y="2143116"/>
            <a:ext cx="5000660" cy="3214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ovná spojovacia šípka 63"/>
          <p:cNvCxnSpPr/>
          <p:nvPr/>
        </p:nvCxnSpPr>
        <p:spPr>
          <a:xfrm rot="5400000">
            <a:off x="5107785" y="3821909"/>
            <a:ext cx="271464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ovná spojovacia šípka 65"/>
          <p:cNvCxnSpPr/>
          <p:nvPr/>
        </p:nvCxnSpPr>
        <p:spPr>
          <a:xfrm rot="10800000" flipV="1">
            <a:off x="1785918" y="2071678"/>
            <a:ext cx="1285884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ovná spojovacia šípka 67"/>
          <p:cNvCxnSpPr/>
          <p:nvPr/>
        </p:nvCxnSpPr>
        <p:spPr>
          <a:xfrm>
            <a:off x="3643306" y="2071678"/>
            <a:ext cx="57150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ovná spojovacia šípka 69"/>
          <p:cNvCxnSpPr/>
          <p:nvPr/>
        </p:nvCxnSpPr>
        <p:spPr>
          <a:xfrm rot="16200000" flipH="1">
            <a:off x="3249603" y="3536951"/>
            <a:ext cx="786612" cy="427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ovná spojovacia šípka 73"/>
          <p:cNvCxnSpPr/>
          <p:nvPr/>
        </p:nvCxnSpPr>
        <p:spPr>
          <a:xfrm rot="16200000" flipH="1">
            <a:off x="1142976" y="2500306"/>
            <a:ext cx="2500330" cy="1785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ovná spojovacia šípka 75"/>
          <p:cNvCxnSpPr/>
          <p:nvPr/>
        </p:nvCxnSpPr>
        <p:spPr>
          <a:xfrm rot="5400000">
            <a:off x="3072596" y="4214024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ovná spojovacia šípka 78"/>
          <p:cNvCxnSpPr/>
          <p:nvPr/>
        </p:nvCxnSpPr>
        <p:spPr>
          <a:xfrm rot="5400000">
            <a:off x="4000496" y="2071678"/>
            <a:ext cx="3000396" cy="30003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1" name="Zástupný symbol obsahu 3" descr="MB90043944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286256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k-SK" sz="4900" dirty="0">
                <a:latin typeface="Algerian" pitchFamily="82" charset="0"/>
              </a:rPr>
              <a:t>  </a:t>
            </a:r>
            <a:r>
              <a:rPr lang="sk-SK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N A d A N I E</a:t>
            </a:r>
            <a:br>
              <a:rPr lang="sk-SK" sz="4900" dirty="0">
                <a:latin typeface="Algerian" pitchFamily="82" charset="0"/>
              </a:rPr>
            </a:br>
            <a:r>
              <a:rPr lang="sk-SK" dirty="0">
                <a:latin typeface="Algerian" pitchFamily="82" charset="0"/>
              </a:rPr>
              <a:t>       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428596" y="1643050"/>
            <a:ext cx="7239000" cy="484632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sk-SK" dirty="0"/>
              <a:t>          </a:t>
            </a:r>
          </a:p>
          <a:p>
            <a:pPr>
              <a:buNone/>
            </a:pPr>
            <a:r>
              <a:rPr lang="sk-SK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 e p r o d u k č n é</a:t>
            </a:r>
            <a:r>
              <a:rPr lang="sk-SK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</a:t>
            </a:r>
            <a:r>
              <a:rPr lang="sk-SK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 v o r i v é</a:t>
            </a:r>
          </a:p>
          <a:p>
            <a:pPr>
              <a:buNone/>
            </a:pPr>
            <a:endParaRPr lang="sk-SK" sz="3200" dirty="0"/>
          </a:p>
          <a:p>
            <a:pPr>
              <a:buNone/>
            </a:pPr>
            <a:r>
              <a:rPr lang="sk-SK" sz="2800" dirty="0">
                <a:solidFill>
                  <a:srgbClr val="00B0F0"/>
                </a:solidFill>
              </a:rPr>
              <a:t>pohybové                                     </a:t>
            </a:r>
            <a:r>
              <a:rPr lang="sk-SK" sz="2800" dirty="0" err="1">
                <a:solidFill>
                  <a:srgbClr val="00B0F0"/>
                </a:solidFill>
              </a:rPr>
              <a:t>pohybové</a:t>
            </a:r>
            <a:endParaRPr lang="sk-SK" sz="2800" dirty="0">
              <a:solidFill>
                <a:srgbClr val="00B0F0"/>
              </a:solidFill>
            </a:endParaRPr>
          </a:p>
          <a:p>
            <a:pPr>
              <a:buNone/>
            </a:pPr>
            <a:r>
              <a:rPr lang="sk-SK" sz="2800" dirty="0"/>
              <a:t>     </a:t>
            </a:r>
            <a:r>
              <a:rPr lang="sk-SK" sz="2800" dirty="0">
                <a:solidFill>
                  <a:srgbClr val="00B050"/>
                </a:solidFill>
              </a:rPr>
              <a:t>umelecké                            </a:t>
            </a:r>
            <a:r>
              <a:rPr lang="sk-SK" sz="2800" dirty="0" err="1">
                <a:solidFill>
                  <a:srgbClr val="00B050"/>
                </a:solidFill>
              </a:rPr>
              <a:t>umelecké</a:t>
            </a:r>
            <a:endParaRPr lang="sk-SK" sz="28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sk-SK" sz="2800" dirty="0"/>
              <a:t>         </a:t>
            </a:r>
            <a:r>
              <a:rPr lang="sk-SK" sz="2800" dirty="0">
                <a:solidFill>
                  <a:srgbClr val="FF0000"/>
                </a:solidFill>
              </a:rPr>
              <a:t>intelektové                 </a:t>
            </a:r>
            <a:r>
              <a:rPr lang="sk-SK" sz="2800" dirty="0" err="1">
                <a:solidFill>
                  <a:srgbClr val="FF0000"/>
                </a:solidFill>
              </a:rPr>
              <a:t>intelektové</a:t>
            </a:r>
            <a:endParaRPr lang="sk-SK" sz="28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sk-SK" sz="2800" dirty="0"/>
              <a:t>              </a:t>
            </a:r>
            <a:r>
              <a:rPr lang="sk-SK" sz="2800" dirty="0">
                <a:solidFill>
                  <a:srgbClr val="7030A0"/>
                </a:solidFill>
              </a:rPr>
              <a:t>praktické           </a:t>
            </a:r>
            <a:r>
              <a:rPr lang="sk-SK" sz="2800" dirty="0" err="1">
                <a:solidFill>
                  <a:srgbClr val="7030A0"/>
                </a:solidFill>
              </a:rPr>
              <a:t>praktické</a:t>
            </a:r>
            <a:endParaRPr lang="sk-SK" sz="2800" dirty="0">
              <a:solidFill>
                <a:srgbClr val="7030A0"/>
              </a:solidFill>
            </a:endParaRPr>
          </a:p>
        </p:txBody>
      </p:sp>
      <p:sp>
        <p:nvSpPr>
          <p:cNvPr id="34" name="Šípka dolu 33"/>
          <p:cNvSpPr/>
          <p:nvPr/>
        </p:nvSpPr>
        <p:spPr>
          <a:xfrm>
            <a:off x="1428728" y="1500174"/>
            <a:ext cx="928694" cy="500066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5" name="Šípka dolu 34"/>
          <p:cNvSpPr/>
          <p:nvPr/>
        </p:nvSpPr>
        <p:spPr>
          <a:xfrm>
            <a:off x="5429256" y="1500174"/>
            <a:ext cx="78581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43" name="Rovná spojovacia šípka 42"/>
          <p:cNvCxnSpPr/>
          <p:nvPr/>
        </p:nvCxnSpPr>
        <p:spPr>
          <a:xfrm rot="5400000">
            <a:off x="1000100" y="292893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ovná spojovacia šípka 44"/>
          <p:cNvCxnSpPr/>
          <p:nvPr/>
        </p:nvCxnSpPr>
        <p:spPr>
          <a:xfrm rot="5400000">
            <a:off x="1750199" y="3250405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ovná spojovacia šípka 46"/>
          <p:cNvCxnSpPr/>
          <p:nvPr/>
        </p:nvCxnSpPr>
        <p:spPr>
          <a:xfrm rot="5400000">
            <a:off x="1857356" y="3500438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ovná spojovacia šípka 50"/>
          <p:cNvCxnSpPr/>
          <p:nvPr/>
        </p:nvCxnSpPr>
        <p:spPr>
          <a:xfrm rot="5400000">
            <a:off x="2536017" y="3750471"/>
            <a:ext cx="192882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ovná spojovacia šípka 54"/>
          <p:cNvCxnSpPr/>
          <p:nvPr/>
        </p:nvCxnSpPr>
        <p:spPr>
          <a:xfrm rot="5400000">
            <a:off x="5036347" y="3250405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ovná spojovacia šípka 56"/>
          <p:cNvCxnSpPr/>
          <p:nvPr/>
        </p:nvCxnSpPr>
        <p:spPr>
          <a:xfrm rot="5400000">
            <a:off x="4357686" y="3500438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ovná spojovacia šípka 59"/>
          <p:cNvCxnSpPr/>
          <p:nvPr/>
        </p:nvCxnSpPr>
        <p:spPr>
          <a:xfrm rot="5400000">
            <a:off x="3929852" y="3642520"/>
            <a:ext cx="2000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ovná spojovacia šípka 61"/>
          <p:cNvCxnSpPr/>
          <p:nvPr/>
        </p:nvCxnSpPr>
        <p:spPr>
          <a:xfrm rot="5400000">
            <a:off x="6357950" y="300037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Determinanty vývinu nadania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>
                <a:solidFill>
                  <a:srgbClr val="00B050"/>
                </a:solidFill>
              </a:rPr>
              <a:t>Biologické</a:t>
            </a:r>
            <a:r>
              <a:rPr lang="sk-SK" dirty="0"/>
              <a:t> (genetika, dedičnosť, flexibilita CNS, vlohy, </a:t>
            </a:r>
          </a:p>
          <a:p>
            <a:pPr>
              <a:buNone/>
            </a:pPr>
            <a:r>
              <a:rPr lang="sk-SK" dirty="0"/>
              <a:t>                     potenciál, dispozície...)</a:t>
            </a:r>
          </a:p>
          <a:p>
            <a:pPr>
              <a:buNone/>
            </a:pPr>
            <a:endParaRPr lang="sk-SK" dirty="0"/>
          </a:p>
          <a:p>
            <a:endParaRPr lang="sk-SK" dirty="0"/>
          </a:p>
          <a:p>
            <a:r>
              <a:rPr lang="sk-SK" dirty="0">
                <a:solidFill>
                  <a:srgbClr val="00B050"/>
                </a:solidFill>
              </a:rPr>
              <a:t>Vplyvy prostredia </a:t>
            </a:r>
            <a:r>
              <a:rPr lang="sk-SK" dirty="0"/>
              <a:t>(vrátane výchovy, postojov rodičov k </a:t>
            </a:r>
          </a:p>
          <a:p>
            <a:pPr>
              <a:buNone/>
            </a:pPr>
            <a:r>
              <a:rPr lang="sk-SK" dirty="0"/>
              <a:t>                                vzdelaniu, kultúrna a vzdelanostná úroveň </a:t>
            </a:r>
          </a:p>
          <a:p>
            <a:pPr>
              <a:buNone/>
            </a:pPr>
            <a:r>
              <a:rPr lang="sk-SK" dirty="0"/>
              <a:t>                                rodiny,  socioekonomické podmienky, rodinná</a:t>
            </a:r>
          </a:p>
          <a:p>
            <a:pPr>
              <a:buNone/>
            </a:pPr>
            <a:r>
              <a:rPr lang="sk-SK" dirty="0"/>
              <a:t>                                atmosféra, klíma triedy, rovesníckej skupiny...)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>
                <a:solidFill>
                  <a:srgbClr val="00B050"/>
                </a:solidFill>
              </a:rPr>
              <a:t>Vlastná aktivita </a:t>
            </a:r>
            <a:r>
              <a:rPr lang="sk-SK" dirty="0"/>
              <a:t>(osobnosť, kognitívna, emocionálna a motivačná </a:t>
            </a:r>
          </a:p>
          <a:p>
            <a:pPr>
              <a:buNone/>
            </a:pPr>
            <a:r>
              <a:rPr lang="sk-SK" dirty="0"/>
              <a:t>                             úroveň...)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r>
              <a:rPr lang="sk-SK" dirty="0">
                <a:solidFill>
                  <a:srgbClr val="00B050"/>
                </a:solidFill>
              </a:rPr>
              <a:t>Náhoda, šťastie </a:t>
            </a:r>
            <a:r>
              <a:rPr lang="sk-SK" dirty="0"/>
              <a:t>( + vplyvy doteraz neobjavené)</a:t>
            </a:r>
          </a:p>
          <a:p>
            <a:pPr>
              <a:buNone/>
            </a:pPr>
            <a:r>
              <a:rPr lang="sk-SK" dirty="0"/>
              <a:t>                              </a:t>
            </a:r>
          </a:p>
        </p:txBody>
      </p:sp>
      <p:sp>
        <p:nvSpPr>
          <p:cNvPr id="6" name="Obojsmerná zvislá šípka 5"/>
          <p:cNvSpPr/>
          <p:nvPr/>
        </p:nvSpPr>
        <p:spPr>
          <a:xfrm>
            <a:off x="1285852" y="1928802"/>
            <a:ext cx="214314" cy="57150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ojsmerná zvislá šípka 6"/>
          <p:cNvSpPr/>
          <p:nvPr/>
        </p:nvSpPr>
        <p:spPr>
          <a:xfrm>
            <a:off x="1285852" y="3214686"/>
            <a:ext cx="214314" cy="85725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ojsmerná zvislá šípka 8"/>
          <p:cNvSpPr/>
          <p:nvPr/>
        </p:nvSpPr>
        <p:spPr>
          <a:xfrm>
            <a:off x="1285852" y="5000636"/>
            <a:ext cx="214314" cy="64294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Problémy nadaných...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sk-SK" sz="2400" dirty="0"/>
              <a:t>Ťažkosti v sociálnych kontaktoch – introverzia, snaha viesť ostatných, organizovať a </a:t>
            </a:r>
            <a:r>
              <a:rPr lang="sk-SK" sz="2400" dirty="0">
                <a:solidFill>
                  <a:schemeClr val="tx2">
                    <a:lumMod val="75000"/>
                  </a:schemeClr>
                </a:solidFill>
              </a:rPr>
              <a:t>riadiť ich</a:t>
            </a:r>
            <a:r>
              <a:rPr lang="sk-SK" sz="2400" dirty="0"/>
              <a:t>, panovačnosť, netolerancia, </a:t>
            </a:r>
            <a:r>
              <a:rPr lang="sk-SK" sz="2400" dirty="0">
                <a:solidFill>
                  <a:schemeClr val="tx2">
                    <a:lumMod val="75000"/>
                  </a:schemeClr>
                </a:solidFill>
              </a:rPr>
              <a:t>odmietanie kooperácie</a:t>
            </a:r>
            <a:r>
              <a:rPr lang="sk-SK" sz="2400" dirty="0"/>
              <a:t>, </a:t>
            </a:r>
            <a:r>
              <a:rPr lang="sk-SK" sz="2400" dirty="0">
                <a:solidFill>
                  <a:schemeClr val="tx2">
                    <a:lumMod val="75000"/>
                  </a:schemeClr>
                </a:solidFill>
              </a:rPr>
              <a:t>spochybňovanie </a:t>
            </a:r>
            <a:r>
              <a:rPr lang="sk-SK" sz="2400" dirty="0"/>
              <a:t>nariadení, </a:t>
            </a:r>
            <a:r>
              <a:rPr lang="sk-SK" sz="2400" dirty="0">
                <a:solidFill>
                  <a:schemeClr val="tx2">
                    <a:lumMod val="75000"/>
                  </a:schemeClr>
                </a:solidFill>
              </a:rPr>
              <a:t>familiárnosť</a:t>
            </a:r>
            <a:r>
              <a:rPr lang="sk-SK" sz="2400" dirty="0"/>
              <a:t> vo vzťahu k autoritám, neakceptovanie vonkajšej autority, výhrady a argumentácia voči požiadavkám</a:t>
            </a:r>
          </a:p>
          <a:p>
            <a:pPr>
              <a:buFont typeface="Wingdings" pitchFamily="2" charset="2"/>
              <a:buChar char="v"/>
            </a:pPr>
            <a:r>
              <a:rPr lang="sk-SK" sz="2400" dirty="0"/>
              <a:t>„</a:t>
            </a:r>
            <a:r>
              <a:rPr lang="sk-SK" sz="2400" dirty="0">
                <a:solidFill>
                  <a:schemeClr val="tx2">
                    <a:lumMod val="75000"/>
                  </a:schemeClr>
                </a:solidFill>
              </a:rPr>
              <a:t>chudobnejšie“ medziľudské vzťahy</a:t>
            </a:r>
            <a:r>
              <a:rPr lang="sk-SK" sz="2400" dirty="0"/>
              <a:t>, pociťovanie „</a:t>
            </a:r>
            <a:r>
              <a:rPr lang="sk-SK" sz="2400" dirty="0">
                <a:solidFill>
                  <a:schemeClr val="tx2">
                    <a:lumMod val="75000"/>
                  </a:schemeClr>
                </a:solidFill>
              </a:rPr>
              <a:t>odlišnosti</a:t>
            </a:r>
            <a:r>
              <a:rPr lang="sk-SK" sz="2400" dirty="0"/>
              <a:t>“</a:t>
            </a:r>
          </a:p>
          <a:p>
            <a:pPr>
              <a:buFont typeface="Wingdings" pitchFamily="2" charset="2"/>
              <a:buChar char="v"/>
            </a:pPr>
            <a:r>
              <a:rPr lang="sk-SK" sz="2400" dirty="0">
                <a:solidFill>
                  <a:schemeClr val="tx2">
                    <a:lumMod val="75000"/>
                  </a:schemeClr>
                </a:solidFill>
              </a:rPr>
              <a:t>Perfekcionizmus</a:t>
            </a:r>
            <a:r>
              <a:rPr lang="sk-SK" sz="2400" dirty="0"/>
              <a:t>, neochota prijať prehru, chybu, nedokonalosť, kritiku</a:t>
            </a:r>
          </a:p>
          <a:p>
            <a:pPr>
              <a:buFont typeface="Wingdings" pitchFamily="2" charset="2"/>
              <a:buChar char="v"/>
            </a:pPr>
            <a:r>
              <a:rPr lang="sk-SK" sz="2400" dirty="0">
                <a:solidFill>
                  <a:schemeClr val="tx2">
                    <a:lumMod val="75000"/>
                  </a:schemeClr>
                </a:solidFill>
              </a:rPr>
              <a:t>Zle regulovaná a nadmerná činnosť, </a:t>
            </a:r>
            <a:r>
              <a:rPr lang="sk-SK" sz="2400" dirty="0" err="1">
                <a:solidFill>
                  <a:schemeClr val="tx2">
                    <a:lumMod val="75000"/>
                  </a:schemeClr>
                </a:solidFill>
              </a:rPr>
              <a:t>impulzivita</a:t>
            </a:r>
            <a:r>
              <a:rPr lang="sk-SK" sz="2400" dirty="0"/>
              <a:t>, odmietanie práce alebo nedbalo vykonaná práca, snaha ovládnuť možné diskusie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uxusn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809</Words>
  <Application>Microsoft Office PowerPoint</Application>
  <PresentationFormat>Prezentácia na obrazovke (4:3)</PresentationFormat>
  <Paragraphs>139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5" baseType="lpstr">
      <vt:lpstr>Algerian</vt:lpstr>
      <vt:lpstr>Arial</vt:lpstr>
      <vt:lpstr>Arial Black</vt:lpstr>
      <vt:lpstr>Bodoni MT Black</vt:lpstr>
      <vt:lpstr>Calibri</vt:lpstr>
      <vt:lpstr>Trebuchet MS</vt:lpstr>
      <vt:lpstr>Wingdings</vt:lpstr>
      <vt:lpstr>Wingdings 2</vt:lpstr>
      <vt:lpstr>Luxusný</vt:lpstr>
      <vt:lpstr>slá</vt:lpstr>
      <vt:lpstr>Nadanie / Talent </vt:lpstr>
      <vt:lpstr>Štruktúra / zložky nadania</vt:lpstr>
      <vt:lpstr>NADANIE</vt:lpstr>
      <vt:lpstr>Znaky / prejavy nadaných...</vt:lpstr>
      <vt:lpstr>N  A  D  A  N  I  E </vt:lpstr>
      <vt:lpstr>  N A d A N I E        </vt:lpstr>
      <vt:lpstr>Determinanty vývinu nadania</vt:lpstr>
      <vt:lpstr>Problémy nadaných...</vt:lpstr>
      <vt:lpstr>Problémy rodičov nadaných... </vt:lpstr>
      <vt:lpstr>    IQ           percento      pásmo                   populácie</vt:lpstr>
      <vt:lpstr>Silné stránky triedy</vt:lpstr>
      <vt:lpstr>Gaussova krivka rozloženia hodnôt IQ v populácii (nadaní – 130 IQ = 2% populácie)</vt:lpstr>
      <vt:lpstr>Problémy pri práci v triede...</vt:lpstr>
      <vt:lpstr>Možné kroky, reakcie pedagógov...</vt:lpstr>
      <vt:lpstr>     Vladimír Dočkal                     Jolana Laznibatová                    Václav foŘtík „Zaměřeno na talenty“                 „Nadané dieťa“                      jitka fořtíková                                                                                                 „nadané dítě a rozvoj jeho                                                                                                               schopností“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Zložky nadania</dc:title>
  <dc:creator>PCO1</dc:creator>
  <cp:lastModifiedBy>CPPPP Humenne</cp:lastModifiedBy>
  <cp:revision>50</cp:revision>
  <dcterms:created xsi:type="dcterms:W3CDTF">2011-06-24T10:52:27Z</dcterms:created>
  <dcterms:modified xsi:type="dcterms:W3CDTF">2020-04-03T08:20:01Z</dcterms:modified>
</cp:coreProperties>
</file>