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notesMasterIdLst>
    <p:notesMasterId r:id="rId14"/>
  </p:notesMasterIdLst>
  <p:handoutMasterIdLst>
    <p:handoutMasterId r:id="rId15"/>
  </p:handoutMasterIdLst>
  <p:sldIdLst>
    <p:sldId id="256" r:id="rId2"/>
    <p:sldId id="273" r:id="rId3"/>
    <p:sldId id="275" r:id="rId4"/>
    <p:sldId id="277" r:id="rId5"/>
    <p:sldId id="274" r:id="rId6"/>
    <p:sldId id="285" r:id="rId7"/>
    <p:sldId id="293" r:id="rId8"/>
    <p:sldId id="295" r:id="rId9"/>
    <p:sldId id="300" r:id="rId10"/>
    <p:sldId id="301" r:id="rId11"/>
    <p:sldId id="291" r:id="rId12"/>
    <p:sldId id="302" r:id="rId13"/>
  </p:sldIdLst>
  <p:sldSz cx="9144000" cy="6858000" type="screen4x3"/>
  <p:notesSz cx="6797675" cy="9926638"/>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8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3EFD3DC-5C27-40A2-B062-D0D5E6A51A80}" type="datetimeFigureOut">
              <a:rPr lang="sk-SK" smtClean="0"/>
              <a:pPr/>
              <a:t>17.2.2017</a:t>
            </a:fld>
            <a:endParaRPr lang="sk-SK"/>
          </a:p>
        </p:txBody>
      </p:sp>
      <p:sp>
        <p:nvSpPr>
          <p:cNvPr id="4" name="Zástupný symbol päty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320E0AFE-ECE9-4F9E-AFAC-5265B912067E}" type="slidenum">
              <a:rPr lang="sk-SK" smtClean="0"/>
              <a:pPr/>
              <a:t>‹#›</a:t>
            </a:fld>
            <a:endParaRPr lang="sk-SK"/>
          </a:p>
        </p:txBody>
      </p:sp>
    </p:spTree>
    <p:extLst>
      <p:ext uri="{BB962C8B-B14F-4D97-AF65-F5344CB8AC3E}">
        <p14:creationId xmlns:p14="http://schemas.microsoft.com/office/powerpoint/2010/main" val="35982171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841EF04-4404-4FEB-8B48-AD3A3CD2711C}" type="datetimeFigureOut">
              <a:rPr lang="sk-SK" smtClean="0"/>
              <a:pPr/>
              <a:t>17.2.2017</a:t>
            </a:fld>
            <a:endParaRPr lang="sk-SK"/>
          </a:p>
        </p:txBody>
      </p:sp>
      <p:sp>
        <p:nvSpPr>
          <p:cNvPr id="4" name="Zástupný symbol obrazu snímky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738EDD7-AA4C-432D-A1DC-D7D378A2A51C}" type="slidenum">
              <a:rPr lang="sk-SK" smtClean="0"/>
              <a:pPr/>
              <a:t>‹#›</a:t>
            </a:fld>
            <a:endParaRPr lang="sk-SK"/>
          </a:p>
        </p:txBody>
      </p:sp>
    </p:spTree>
    <p:extLst>
      <p:ext uri="{BB962C8B-B14F-4D97-AF65-F5344CB8AC3E}">
        <p14:creationId xmlns:p14="http://schemas.microsoft.com/office/powerpoint/2010/main" val="4281612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dirty="0" smtClean="0"/>
              <a:t>Trestanie za nevhodné správanie ešte neznamená, že dieťa sa začne chovať vhodne – existuje </a:t>
            </a:r>
            <a:r>
              <a:rPr lang="sk-SK" dirty="0" err="1" smtClean="0"/>
              <a:t>nebezpečie</a:t>
            </a:r>
            <a:r>
              <a:rPr lang="sk-SK" dirty="0" smtClean="0"/>
              <a:t>, že trestajúca osoba sa stane trestom sama o sebe a „motivuje“ dieťa k vyhýbavému správaniu, rôznym únikom a agresii. Dohoda = na základe vzájomného dohovoru s dieťaťom, požadované správanie musí byť pre dieťa </a:t>
            </a:r>
            <a:r>
              <a:rPr lang="sk-SK" b="1" dirty="0" smtClean="0">
                <a:solidFill>
                  <a:srgbClr val="FFFF00"/>
                </a:solidFill>
              </a:rPr>
              <a:t>splniteľné</a:t>
            </a:r>
            <a:endParaRPr lang="sk-SK" dirty="0" smtClean="0"/>
          </a:p>
          <a:p>
            <a:endParaRPr lang="sk-SK" dirty="0"/>
          </a:p>
        </p:txBody>
      </p:sp>
      <p:sp>
        <p:nvSpPr>
          <p:cNvPr id="4" name="Zástupný symbol čísla snímky 3"/>
          <p:cNvSpPr>
            <a:spLocks noGrp="1"/>
          </p:cNvSpPr>
          <p:nvPr>
            <p:ph type="sldNum" sz="quarter" idx="10"/>
          </p:nvPr>
        </p:nvSpPr>
        <p:spPr/>
        <p:txBody>
          <a:bodyPr/>
          <a:lstStyle/>
          <a:p>
            <a:fld id="{2738EDD7-AA4C-432D-A1DC-D7D378A2A51C}" type="slidenum">
              <a:rPr lang="sk-SK" smtClean="0"/>
              <a:pPr/>
              <a:t>6</a:t>
            </a:fld>
            <a:endParaRPr lang="sk-SK"/>
          </a:p>
        </p:txBody>
      </p:sp>
    </p:spTree>
    <p:extLst>
      <p:ext uri="{BB962C8B-B14F-4D97-AF65-F5344CB8AC3E}">
        <p14:creationId xmlns:p14="http://schemas.microsoft.com/office/powerpoint/2010/main" val="2334446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sk-SK" sz="1200" dirty="0" err="1" smtClean="0"/>
              <a:t>Hyperaktivita</a:t>
            </a:r>
            <a:r>
              <a:rPr lang="sk-SK" sz="1200" dirty="0" smtClean="0"/>
              <a:t> je vzorec problémového správania – dieťa nie je problémovým dieťaťom, je len nositeľom problému. </a:t>
            </a:r>
            <a:r>
              <a:rPr lang="sk-SK" sz="1200" b="1" dirty="0" smtClean="0">
                <a:solidFill>
                  <a:srgbClr val="FFFF00"/>
                </a:solidFill>
              </a:rPr>
              <a:t>Keď bude rozumieť samo sebe, môže svoje správanie ovplyvniť</a:t>
            </a:r>
            <a:endParaRPr lang="sk-SK" dirty="0"/>
          </a:p>
        </p:txBody>
      </p:sp>
      <p:sp>
        <p:nvSpPr>
          <p:cNvPr id="4" name="Zástupný symbol čísla snímky 3"/>
          <p:cNvSpPr>
            <a:spLocks noGrp="1"/>
          </p:cNvSpPr>
          <p:nvPr>
            <p:ph type="sldNum" sz="quarter" idx="10"/>
          </p:nvPr>
        </p:nvSpPr>
        <p:spPr/>
        <p:txBody>
          <a:bodyPr/>
          <a:lstStyle/>
          <a:p>
            <a:fld id="{2738EDD7-AA4C-432D-A1DC-D7D378A2A51C}" type="slidenum">
              <a:rPr lang="sk-SK" smtClean="0"/>
              <a:pPr/>
              <a:t>7</a:t>
            </a:fld>
            <a:endParaRPr lang="sk-SK"/>
          </a:p>
        </p:txBody>
      </p:sp>
    </p:spTree>
    <p:extLst>
      <p:ext uri="{BB962C8B-B14F-4D97-AF65-F5344CB8AC3E}">
        <p14:creationId xmlns:p14="http://schemas.microsoft.com/office/powerpoint/2010/main" val="43152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sk-SK" smtClean="0"/>
              <a:t>Upravte štýly predlohy textu</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D9E1254C-B38D-4953-8C08-99F48A00BFC8}" type="datetimeFigureOut">
              <a:rPr lang="sk-SK" smtClean="0"/>
              <a:pPr/>
              <a:t>17.2.2017</a:t>
            </a:fld>
            <a:endParaRPr lang="sk-SK"/>
          </a:p>
        </p:txBody>
      </p:sp>
      <p:sp>
        <p:nvSpPr>
          <p:cNvPr id="5" name="Footer Placeholder 4"/>
          <p:cNvSpPr>
            <a:spLocks noGrp="1"/>
          </p:cNvSpPr>
          <p:nvPr>
            <p:ph type="ftr" sz="quarter" idx="11"/>
          </p:nvPr>
        </p:nvSpPr>
        <p:spPr/>
        <p:txBody>
          <a:bodyPr/>
          <a:lstStyle/>
          <a:p>
            <a:endParaRPr lang="sk-SK"/>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A7D3EF2B-B09D-4BEB-AB88-0D590B1C50FC}" type="slidenum">
              <a:rPr lang="sk-SK" smtClean="0"/>
              <a:pPr/>
              <a:t>‹#›</a:t>
            </a:fld>
            <a:endParaRPr lang="sk-SK"/>
          </a:p>
        </p:txBody>
      </p:sp>
    </p:spTree>
    <p:extLst>
      <p:ext uri="{BB962C8B-B14F-4D97-AF65-F5344CB8AC3E}">
        <p14:creationId xmlns:p14="http://schemas.microsoft.com/office/powerpoint/2010/main" val="39743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D9E1254C-B38D-4953-8C08-99F48A00BFC8}" type="datetimeFigureOut">
              <a:rPr lang="sk-SK" smtClean="0"/>
              <a:pPr/>
              <a:t>17.2.2017</a:t>
            </a:fld>
            <a:endParaRPr lang="sk-SK"/>
          </a:p>
        </p:txBody>
      </p:sp>
      <p:sp>
        <p:nvSpPr>
          <p:cNvPr id="5" name="Footer Placeholder 4"/>
          <p:cNvSpPr>
            <a:spLocks noGrp="1"/>
          </p:cNvSpPr>
          <p:nvPr>
            <p:ph type="ftr" sz="quarter" idx="11"/>
          </p:nvPr>
        </p:nvSpPr>
        <p:spPr/>
        <p:txBody>
          <a:bodyPr/>
          <a:lstStyle/>
          <a:p>
            <a:endParaRPr lang="sk-SK"/>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7D3EF2B-B09D-4BEB-AB88-0D590B1C50FC}" type="slidenum">
              <a:rPr lang="sk-SK" smtClean="0"/>
              <a:pPr/>
              <a:t>‹#›</a:t>
            </a:fld>
            <a:endParaRPr lang="sk-SK"/>
          </a:p>
        </p:txBody>
      </p:sp>
    </p:spTree>
    <p:extLst>
      <p:ext uri="{BB962C8B-B14F-4D97-AF65-F5344CB8AC3E}">
        <p14:creationId xmlns:p14="http://schemas.microsoft.com/office/powerpoint/2010/main" val="1367252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sk-SK" smtClean="0"/>
              <a:t>Upravte štýly predlohy textu</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Upravte štýl predlohy textu.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D9E1254C-B38D-4953-8C08-99F48A00BFC8}" type="datetimeFigureOut">
              <a:rPr lang="sk-SK" smtClean="0"/>
              <a:pPr/>
              <a:t>17.2.2017</a:t>
            </a:fld>
            <a:endParaRPr lang="sk-SK"/>
          </a:p>
        </p:txBody>
      </p:sp>
      <p:sp>
        <p:nvSpPr>
          <p:cNvPr id="5" name="Footer Placeholder 4"/>
          <p:cNvSpPr>
            <a:spLocks noGrp="1"/>
          </p:cNvSpPr>
          <p:nvPr>
            <p:ph type="ftr" sz="quarter" idx="11"/>
          </p:nvPr>
        </p:nvSpPr>
        <p:spPr/>
        <p:txBody>
          <a:bodyPr/>
          <a:lstStyle/>
          <a:p>
            <a:endParaRPr lang="sk-SK"/>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7D3EF2B-B09D-4BEB-AB88-0D590B1C50FC}" type="slidenum">
              <a:rPr lang="sk-SK" smtClean="0"/>
              <a:pPr/>
              <a:t>‹#›</a:t>
            </a:fld>
            <a:endParaRPr lang="sk-SK"/>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58743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sk-SK" smtClean="0"/>
              <a:t>Upravte štýly predlohy textu</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smtClean="0"/>
              <a:t>Upravte štýl predlohy textu.</a:t>
            </a:r>
          </a:p>
        </p:txBody>
      </p:sp>
      <p:sp>
        <p:nvSpPr>
          <p:cNvPr id="5" name="Date Placeholder 4"/>
          <p:cNvSpPr>
            <a:spLocks noGrp="1"/>
          </p:cNvSpPr>
          <p:nvPr>
            <p:ph type="dt" sz="half" idx="10"/>
          </p:nvPr>
        </p:nvSpPr>
        <p:spPr/>
        <p:txBody>
          <a:bodyPr/>
          <a:lstStyle/>
          <a:p>
            <a:fld id="{D9E1254C-B38D-4953-8C08-99F48A00BFC8}" type="datetimeFigureOut">
              <a:rPr lang="sk-SK" smtClean="0"/>
              <a:pPr/>
              <a:t>17.2.2017</a:t>
            </a:fld>
            <a:endParaRPr lang="sk-SK"/>
          </a:p>
        </p:txBody>
      </p:sp>
      <p:sp>
        <p:nvSpPr>
          <p:cNvPr id="6" name="Footer Placeholder 5"/>
          <p:cNvSpPr>
            <a:spLocks noGrp="1"/>
          </p:cNvSpPr>
          <p:nvPr>
            <p:ph type="ftr" sz="quarter" idx="11"/>
          </p:nvPr>
        </p:nvSpPr>
        <p:spPr/>
        <p:txBody>
          <a:bodyPr/>
          <a:lstStyle/>
          <a:p>
            <a:endParaRPr lang="sk-SK"/>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7D3EF2B-B09D-4BEB-AB88-0D590B1C50FC}" type="slidenum">
              <a:rPr lang="sk-SK" smtClean="0"/>
              <a:pPr/>
              <a:t>‹#›</a:t>
            </a:fld>
            <a:endParaRPr lang="sk-SK"/>
          </a:p>
        </p:txBody>
      </p:sp>
    </p:spTree>
    <p:extLst>
      <p:ext uri="{BB962C8B-B14F-4D97-AF65-F5344CB8AC3E}">
        <p14:creationId xmlns:p14="http://schemas.microsoft.com/office/powerpoint/2010/main" val="3705504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sk-SK" smtClean="0"/>
              <a:t>Upravte štýly predlohy textu</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Upravte štýl predlohy textu.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smtClean="0"/>
              <a:t>Upravte štýl predlohy textu.</a:t>
            </a:r>
          </a:p>
        </p:txBody>
      </p:sp>
      <p:sp>
        <p:nvSpPr>
          <p:cNvPr id="5" name="Date Placeholder 4"/>
          <p:cNvSpPr>
            <a:spLocks noGrp="1"/>
          </p:cNvSpPr>
          <p:nvPr>
            <p:ph type="dt" sz="half" idx="10"/>
          </p:nvPr>
        </p:nvSpPr>
        <p:spPr/>
        <p:txBody>
          <a:bodyPr/>
          <a:lstStyle/>
          <a:p>
            <a:fld id="{D9E1254C-B38D-4953-8C08-99F48A00BFC8}" type="datetimeFigureOut">
              <a:rPr lang="sk-SK" smtClean="0"/>
              <a:pPr/>
              <a:t>17.2.2017</a:t>
            </a:fld>
            <a:endParaRPr lang="sk-SK"/>
          </a:p>
        </p:txBody>
      </p:sp>
      <p:sp>
        <p:nvSpPr>
          <p:cNvPr id="6" name="Footer Placeholder 5"/>
          <p:cNvSpPr>
            <a:spLocks noGrp="1"/>
          </p:cNvSpPr>
          <p:nvPr>
            <p:ph type="ftr" sz="quarter" idx="11"/>
          </p:nvPr>
        </p:nvSpPr>
        <p:spPr/>
        <p:txBody>
          <a:bodyPr/>
          <a:lstStyle/>
          <a:p>
            <a:endParaRPr lang="sk-SK"/>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7D3EF2B-B09D-4BEB-AB88-0D590B1C50FC}" type="slidenum">
              <a:rPr lang="sk-SK" smtClean="0"/>
              <a:pPr/>
              <a:t>‹#›</a:t>
            </a:fld>
            <a:endParaRPr lang="sk-SK"/>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1776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sk-SK" smtClean="0"/>
              <a:t>Upravte štýly predlohy textu</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Upravte štýl predlohy textu.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smtClean="0"/>
              <a:t>Upravte štýl predlohy textu.</a:t>
            </a:r>
          </a:p>
        </p:txBody>
      </p:sp>
      <p:sp>
        <p:nvSpPr>
          <p:cNvPr id="5" name="Date Placeholder 4"/>
          <p:cNvSpPr>
            <a:spLocks noGrp="1"/>
          </p:cNvSpPr>
          <p:nvPr>
            <p:ph type="dt" sz="half" idx="10"/>
          </p:nvPr>
        </p:nvSpPr>
        <p:spPr/>
        <p:txBody>
          <a:bodyPr/>
          <a:lstStyle/>
          <a:p>
            <a:fld id="{D9E1254C-B38D-4953-8C08-99F48A00BFC8}" type="datetimeFigureOut">
              <a:rPr lang="sk-SK" smtClean="0"/>
              <a:pPr/>
              <a:t>17.2.2017</a:t>
            </a:fld>
            <a:endParaRPr lang="sk-SK"/>
          </a:p>
        </p:txBody>
      </p:sp>
      <p:sp>
        <p:nvSpPr>
          <p:cNvPr id="6" name="Footer Placeholder 5"/>
          <p:cNvSpPr>
            <a:spLocks noGrp="1"/>
          </p:cNvSpPr>
          <p:nvPr>
            <p:ph type="ftr" sz="quarter" idx="11"/>
          </p:nvPr>
        </p:nvSpPr>
        <p:spPr/>
        <p:txBody>
          <a:bodyPr/>
          <a:lstStyle/>
          <a:p>
            <a:endParaRPr lang="sk-SK"/>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7D3EF2B-B09D-4BEB-AB88-0D590B1C50FC}" type="slidenum">
              <a:rPr lang="sk-SK" smtClean="0"/>
              <a:pPr/>
              <a:t>‹#›</a:t>
            </a:fld>
            <a:endParaRPr lang="sk-SK"/>
          </a:p>
        </p:txBody>
      </p:sp>
    </p:spTree>
    <p:extLst>
      <p:ext uri="{BB962C8B-B14F-4D97-AF65-F5344CB8AC3E}">
        <p14:creationId xmlns:p14="http://schemas.microsoft.com/office/powerpoint/2010/main" val="2046392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ncho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D9E1254C-B38D-4953-8C08-99F48A00BFC8}" type="datetimeFigureOut">
              <a:rPr lang="sk-SK" smtClean="0"/>
              <a:pPr/>
              <a:t>17.2.2017</a:t>
            </a:fld>
            <a:endParaRPr lang="sk-SK"/>
          </a:p>
        </p:txBody>
      </p:sp>
      <p:sp>
        <p:nvSpPr>
          <p:cNvPr id="5" name="Footer Placeholder 4"/>
          <p:cNvSpPr>
            <a:spLocks noGrp="1"/>
          </p:cNvSpPr>
          <p:nvPr>
            <p:ph type="ftr" sz="quarter" idx="11"/>
          </p:nvPr>
        </p:nvSpPr>
        <p:spPr/>
        <p:txBody>
          <a:bodyPr/>
          <a:lstStyle/>
          <a:p>
            <a:endParaRPr lang="sk-SK"/>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D3EF2B-B09D-4BEB-AB88-0D590B1C50FC}" type="slidenum">
              <a:rPr lang="sk-SK" smtClean="0"/>
              <a:pPr/>
              <a:t>‹#›</a:t>
            </a:fld>
            <a:endParaRPr lang="sk-SK"/>
          </a:p>
        </p:txBody>
      </p:sp>
    </p:spTree>
    <p:extLst>
      <p:ext uri="{BB962C8B-B14F-4D97-AF65-F5344CB8AC3E}">
        <p14:creationId xmlns:p14="http://schemas.microsoft.com/office/powerpoint/2010/main" val="3309735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sk-SK" smtClean="0"/>
              <a:t>Upravte štýly predlohy textu</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D9E1254C-B38D-4953-8C08-99F48A00BFC8}" type="datetimeFigureOut">
              <a:rPr lang="sk-SK" smtClean="0"/>
              <a:pPr/>
              <a:t>17.2.2017</a:t>
            </a:fld>
            <a:endParaRPr lang="sk-SK"/>
          </a:p>
        </p:txBody>
      </p:sp>
      <p:sp>
        <p:nvSpPr>
          <p:cNvPr id="5" name="Footer Placeholder 4"/>
          <p:cNvSpPr>
            <a:spLocks noGrp="1"/>
          </p:cNvSpPr>
          <p:nvPr>
            <p:ph type="ftr" sz="quarter" idx="11"/>
          </p:nvPr>
        </p:nvSpPr>
        <p:spPr/>
        <p:txBody>
          <a:bodyPr/>
          <a:lstStyle/>
          <a:p>
            <a:endParaRPr lang="sk-SK"/>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D3EF2B-B09D-4BEB-AB88-0D590B1C50FC}" type="slidenum">
              <a:rPr lang="sk-SK" smtClean="0"/>
              <a:pPr/>
              <a:t>‹#›</a:t>
            </a:fld>
            <a:endParaRPr lang="sk-SK"/>
          </a:p>
        </p:txBody>
      </p:sp>
    </p:spTree>
    <p:extLst>
      <p:ext uri="{BB962C8B-B14F-4D97-AF65-F5344CB8AC3E}">
        <p14:creationId xmlns:p14="http://schemas.microsoft.com/office/powerpoint/2010/main" val="1604630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sk-SK" smtClean="0"/>
              <a:t>Upravte štýly predlohy textu</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D9E1254C-B38D-4953-8C08-99F48A00BFC8}" type="datetimeFigureOut">
              <a:rPr lang="sk-SK" smtClean="0"/>
              <a:pPr/>
              <a:t>17.2.2017</a:t>
            </a:fld>
            <a:endParaRPr lang="sk-SK"/>
          </a:p>
        </p:txBody>
      </p:sp>
      <p:sp>
        <p:nvSpPr>
          <p:cNvPr id="5" name="Footer Placeholder 4"/>
          <p:cNvSpPr>
            <a:spLocks noGrp="1"/>
          </p:cNvSpPr>
          <p:nvPr>
            <p:ph type="ftr" sz="quarter" idx="11"/>
          </p:nvPr>
        </p:nvSpPr>
        <p:spPr/>
        <p:txBody>
          <a:bodyPr/>
          <a:lstStyle/>
          <a:p>
            <a:endParaRPr lang="sk-SK"/>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D3EF2B-B09D-4BEB-AB88-0D590B1C50FC}" type="slidenum">
              <a:rPr lang="sk-SK" smtClean="0"/>
              <a:pPr/>
              <a:t>‹#›</a:t>
            </a:fld>
            <a:endParaRPr lang="sk-SK"/>
          </a:p>
        </p:txBody>
      </p:sp>
    </p:spTree>
    <p:extLst>
      <p:ext uri="{BB962C8B-B14F-4D97-AF65-F5344CB8AC3E}">
        <p14:creationId xmlns:p14="http://schemas.microsoft.com/office/powerpoint/2010/main" val="274745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D9E1254C-B38D-4953-8C08-99F48A00BFC8}" type="datetimeFigureOut">
              <a:rPr lang="sk-SK" smtClean="0"/>
              <a:pPr/>
              <a:t>17.2.2017</a:t>
            </a:fld>
            <a:endParaRPr lang="sk-SK"/>
          </a:p>
        </p:txBody>
      </p:sp>
      <p:sp>
        <p:nvSpPr>
          <p:cNvPr id="5" name="Footer Placeholder 4"/>
          <p:cNvSpPr>
            <a:spLocks noGrp="1"/>
          </p:cNvSpPr>
          <p:nvPr>
            <p:ph type="ftr" sz="quarter" idx="11"/>
          </p:nvPr>
        </p:nvSpPr>
        <p:spPr/>
        <p:txBody>
          <a:bodyPr/>
          <a:lstStyle/>
          <a:p>
            <a:endParaRPr lang="sk-SK"/>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7D3EF2B-B09D-4BEB-AB88-0D590B1C50FC}" type="slidenum">
              <a:rPr lang="sk-SK" smtClean="0"/>
              <a:pPr/>
              <a:t>‹#›</a:t>
            </a:fld>
            <a:endParaRPr lang="sk-SK"/>
          </a:p>
        </p:txBody>
      </p:sp>
    </p:spTree>
    <p:extLst>
      <p:ext uri="{BB962C8B-B14F-4D97-AF65-F5344CB8AC3E}">
        <p14:creationId xmlns:p14="http://schemas.microsoft.com/office/powerpoint/2010/main" val="1177178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D9E1254C-B38D-4953-8C08-99F48A00BFC8}" type="datetimeFigureOut">
              <a:rPr lang="sk-SK" smtClean="0"/>
              <a:pPr/>
              <a:t>17.2.2017</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A7D3EF2B-B09D-4BEB-AB88-0D590B1C50FC}" type="slidenum">
              <a:rPr lang="sk-SK" smtClean="0"/>
              <a:pPr/>
              <a:t>‹#›</a:t>
            </a:fld>
            <a:endParaRPr lang="sk-SK"/>
          </a:p>
        </p:txBody>
      </p:sp>
    </p:spTree>
    <p:extLst>
      <p:ext uri="{BB962C8B-B14F-4D97-AF65-F5344CB8AC3E}">
        <p14:creationId xmlns:p14="http://schemas.microsoft.com/office/powerpoint/2010/main" val="1443134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D9E1254C-B38D-4953-8C08-99F48A00BFC8}" type="datetimeFigureOut">
              <a:rPr lang="sk-SK" smtClean="0"/>
              <a:pPr/>
              <a:t>17.2.2017</a:t>
            </a:fld>
            <a:endParaRPr lang="sk-SK"/>
          </a:p>
        </p:txBody>
      </p:sp>
      <p:sp>
        <p:nvSpPr>
          <p:cNvPr id="8" name="Footer Placeholder 7"/>
          <p:cNvSpPr>
            <a:spLocks noGrp="1"/>
          </p:cNvSpPr>
          <p:nvPr>
            <p:ph type="ftr" sz="quarter" idx="11"/>
          </p:nvPr>
        </p:nvSpPr>
        <p:spPr/>
        <p:txBody>
          <a:bodyPr/>
          <a:lstStyle/>
          <a:p>
            <a:endParaRPr lang="sk-SK"/>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A7D3EF2B-B09D-4BEB-AB88-0D590B1C50FC}" type="slidenum">
              <a:rPr lang="sk-SK" smtClean="0"/>
              <a:pPr/>
              <a:t>‹#›</a:t>
            </a:fld>
            <a:endParaRPr lang="sk-SK"/>
          </a:p>
        </p:txBody>
      </p:sp>
    </p:spTree>
    <p:extLst>
      <p:ext uri="{BB962C8B-B14F-4D97-AF65-F5344CB8AC3E}">
        <p14:creationId xmlns:p14="http://schemas.microsoft.com/office/powerpoint/2010/main" val="2897234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D9E1254C-B38D-4953-8C08-99F48A00BFC8}" type="datetimeFigureOut">
              <a:rPr lang="sk-SK" smtClean="0"/>
              <a:pPr/>
              <a:t>17.2.2017</a:t>
            </a:fld>
            <a:endParaRPr lang="sk-SK"/>
          </a:p>
        </p:txBody>
      </p:sp>
      <p:sp>
        <p:nvSpPr>
          <p:cNvPr id="4" name="Footer Placeholder 3"/>
          <p:cNvSpPr>
            <a:spLocks noGrp="1"/>
          </p:cNvSpPr>
          <p:nvPr>
            <p:ph type="ftr" sz="quarter" idx="11"/>
          </p:nvPr>
        </p:nvSpPr>
        <p:spPr/>
        <p:txBody>
          <a:bodyPr/>
          <a:lstStyle/>
          <a:p>
            <a:endParaRPr lang="sk-SK"/>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7D3EF2B-B09D-4BEB-AB88-0D590B1C50FC}" type="slidenum">
              <a:rPr lang="sk-SK" smtClean="0"/>
              <a:pPr/>
              <a:t>‹#›</a:t>
            </a:fld>
            <a:endParaRPr lang="sk-SK"/>
          </a:p>
        </p:txBody>
      </p:sp>
    </p:spTree>
    <p:extLst>
      <p:ext uri="{BB962C8B-B14F-4D97-AF65-F5344CB8AC3E}">
        <p14:creationId xmlns:p14="http://schemas.microsoft.com/office/powerpoint/2010/main" val="904458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1254C-B38D-4953-8C08-99F48A00BFC8}" type="datetimeFigureOut">
              <a:rPr lang="sk-SK" smtClean="0"/>
              <a:pPr/>
              <a:t>17.2.2017</a:t>
            </a:fld>
            <a:endParaRPr lang="sk-SK"/>
          </a:p>
        </p:txBody>
      </p:sp>
      <p:sp>
        <p:nvSpPr>
          <p:cNvPr id="3" name="Footer Placeholder 2"/>
          <p:cNvSpPr>
            <a:spLocks noGrp="1"/>
          </p:cNvSpPr>
          <p:nvPr>
            <p:ph type="ftr" sz="quarter" idx="11"/>
          </p:nvPr>
        </p:nvSpPr>
        <p:spPr/>
        <p:txBody>
          <a:bodyPr/>
          <a:lstStyle/>
          <a:p>
            <a:endParaRPr lang="sk-SK"/>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7D3EF2B-B09D-4BEB-AB88-0D590B1C50FC}" type="slidenum">
              <a:rPr lang="sk-SK" smtClean="0"/>
              <a:pPr/>
              <a:t>‹#›</a:t>
            </a:fld>
            <a:endParaRPr lang="sk-SK"/>
          </a:p>
        </p:txBody>
      </p:sp>
    </p:spTree>
    <p:extLst>
      <p:ext uri="{BB962C8B-B14F-4D97-AF65-F5344CB8AC3E}">
        <p14:creationId xmlns:p14="http://schemas.microsoft.com/office/powerpoint/2010/main" val="3376434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sk-SK" smtClean="0"/>
              <a:t>Upravte štýly predlohy textu</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D9E1254C-B38D-4953-8C08-99F48A00BFC8}" type="datetimeFigureOut">
              <a:rPr lang="sk-SK" smtClean="0"/>
              <a:pPr/>
              <a:t>17.2.2017</a:t>
            </a:fld>
            <a:endParaRPr lang="sk-SK"/>
          </a:p>
        </p:txBody>
      </p:sp>
      <p:sp>
        <p:nvSpPr>
          <p:cNvPr id="6" name="Footer Placeholder 5"/>
          <p:cNvSpPr>
            <a:spLocks noGrp="1"/>
          </p:cNvSpPr>
          <p:nvPr>
            <p:ph type="ftr" sz="quarter" idx="11"/>
          </p:nvPr>
        </p:nvSpPr>
        <p:spPr/>
        <p:txBody>
          <a:bodyPr/>
          <a:lstStyle/>
          <a:p>
            <a:endParaRPr lang="sk-SK"/>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7D3EF2B-B09D-4BEB-AB88-0D590B1C50FC}" type="slidenum">
              <a:rPr lang="sk-SK" smtClean="0"/>
              <a:pPr/>
              <a:t>‹#›</a:t>
            </a:fld>
            <a:endParaRPr lang="sk-SK"/>
          </a:p>
        </p:txBody>
      </p:sp>
    </p:spTree>
    <p:extLst>
      <p:ext uri="{BB962C8B-B14F-4D97-AF65-F5344CB8AC3E}">
        <p14:creationId xmlns:p14="http://schemas.microsoft.com/office/powerpoint/2010/main" val="4160699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D9E1254C-B38D-4953-8C08-99F48A00BFC8}" type="datetimeFigureOut">
              <a:rPr lang="sk-SK" smtClean="0"/>
              <a:pPr/>
              <a:t>17.2.2017</a:t>
            </a:fld>
            <a:endParaRPr lang="sk-SK"/>
          </a:p>
        </p:txBody>
      </p:sp>
      <p:sp>
        <p:nvSpPr>
          <p:cNvPr id="6" name="Footer Placeholder 5"/>
          <p:cNvSpPr>
            <a:spLocks noGrp="1"/>
          </p:cNvSpPr>
          <p:nvPr>
            <p:ph type="ftr" sz="quarter" idx="11"/>
          </p:nvPr>
        </p:nvSpPr>
        <p:spPr/>
        <p:txBody>
          <a:bodyPr/>
          <a:lstStyle/>
          <a:p>
            <a:endParaRPr lang="sk-SK"/>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7D3EF2B-B09D-4BEB-AB88-0D590B1C50FC}" type="slidenum">
              <a:rPr lang="sk-SK" smtClean="0"/>
              <a:pPr/>
              <a:t>‹#›</a:t>
            </a:fld>
            <a:endParaRPr lang="sk-SK"/>
          </a:p>
        </p:txBody>
      </p:sp>
    </p:spTree>
    <p:extLst>
      <p:ext uri="{BB962C8B-B14F-4D97-AF65-F5344CB8AC3E}">
        <p14:creationId xmlns:p14="http://schemas.microsoft.com/office/powerpoint/2010/main" val="227540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sk-SK" smtClean="0"/>
              <a:t>Upravte štýly predlohy textu</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9E1254C-B38D-4953-8C08-99F48A00BFC8}" type="datetimeFigureOut">
              <a:rPr lang="sk-SK" smtClean="0"/>
              <a:pPr/>
              <a:t>17.2.2017</a:t>
            </a:fld>
            <a:endParaRPr lang="sk-SK"/>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k-SK"/>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A7D3EF2B-B09D-4BEB-AB88-0D590B1C50FC}" type="slidenum">
              <a:rPr lang="sk-SK" smtClean="0"/>
              <a:pPr/>
              <a:t>‹#›</a:t>
            </a:fld>
            <a:endParaRPr lang="sk-SK"/>
          </a:p>
        </p:txBody>
      </p:sp>
    </p:spTree>
    <p:extLst>
      <p:ext uri="{BB962C8B-B14F-4D97-AF65-F5344CB8AC3E}">
        <p14:creationId xmlns:p14="http://schemas.microsoft.com/office/powerpoint/2010/main" val="128397390"/>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 id="2147483795" r:id="rId14"/>
    <p:sldLayoutId id="2147483796" r:id="rId15"/>
    <p:sldLayoutId id="2147483797"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907704" y="428604"/>
            <a:ext cx="6695752" cy="1920275"/>
          </a:xfrm>
        </p:spPr>
        <p:txBody>
          <a:bodyPr>
            <a:normAutofit fontScale="90000"/>
          </a:bodyPr>
          <a:lstStyle/>
          <a:p>
            <a:r>
              <a:rPr lang="sk-SK" sz="4800" b="1" dirty="0" smtClean="0"/>
              <a:t/>
            </a:r>
            <a:br>
              <a:rPr lang="sk-SK" sz="4800" b="1" dirty="0" smtClean="0"/>
            </a:br>
            <a:r>
              <a:rPr lang="sk-SK" sz="4800" b="1" dirty="0"/>
              <a:t/>
            </a:r>
            <a:br>
              <a:rPr lang="sk-SK" sz="4800" b="1" dirty="0"/>
            </a:br>
            <a:r>
              <a:rPr lang="sk-SK" sz="4800" b="1" dirty="0" smtClean="0"/>
              <a:t/>
            </a:r>
            <a:br>
              <a:rPr lang="sk-SK" sz="4800" b="1" dirty="0" smtClean="0"/>
            </a:br>
            <a:r>
              <a:rPr lang="sk-SK" sz="4800" b="1" dirty="0" smtClean="0"/>
              <a:t>Problémové správanie</a:t>
            </a:r>
            <a:br>
              <a:rPr lang="sk-SK" sz="4800" b="1" dirty="0" smtClean="0"/>
            </a:br>
            <a:r>
              <a:rPr lang="sk-SK" sz="4800" b="1" dirty="0" smtClean="0"/>
              <a:t>v školskom prostredí</a:t>
            </a:r>
            <a:endParaRPr lang="sk-SK" sz="4800" b="1" dirty="0"/>
          </a:p>
        </p:txBody>
      </p:sp>
      <p:sp>
        <p:nvSpPr>
          <p:cNvPr id="3" name="Podnadpis 2"/>
          <p:cNvSpPr>
            <a:spLocks noGrp="1"/>
          </p:cNvSpPr>
          <p:nvPr>
            <p:ph type="subTitle" idx="1"/>
          </p:nvPr>
        </p:nvSpPr>
        <p:spPr>
          <a:xfrm>
            <a:off x="4139952" y="3284984"/>
            <a:ext cx="4463504" cy="1728192"/>
          </a:xfrm>
        </p:spPr>
        <p:txBody>
          <a:bodyPr>
            <a:normAutofit/>
          </a:bodyPr>
          <a:lstStyle/>
          <a:p>
            <a:r>
              <a:rPr lang="sk-SK" sz="2000" dirty="0" smtClean="0">
                <a:solidFill>
                  <a:schemeClr val="tx1"/>
                </a:solidFill>
              </a:rPr>
              <a:t>Mgr. Oľga </a:t>
            </a:r>
            <a:r>
              <a:rPr lang="sk-SK" sz="2000" dirty="0" err="1" smtClean="0">
                <a:solidFill>
                  <a:schemeClr val="tx1"/>
                </a:solidFill>
              </a:rPr>
              <a:t>Pastiriková</a:t>
            </a:r>
            <a:endParaRPr lang="sk-SK" sz="2000" dirty="0" smtClean="0">
              <a:solidFill>
                <a:schemeClr val="tx1"/>
              </a:solidFill>
            </a:endParaRPr>
          </a:p>
          <a:p>
            <a:r>
              <a:rPr lang="sk-SK" sz="2000" dirty="0" smtClean="0">
                <a:solidFill>
                  <a:schemeClr val="tx1"/>
                </a:solidFill>
              </a:rPr>
              <a:t>Mgr. Jaroslava </a:t>
            </a:r>
            <a:r>
              <a:rPr lang="sk-SK" sz="2000" dirty="0" err="1" smtClean="0">
                <a:solidFill>
                  <a:schemeClr val="tx1"/>
                </a:solidFill>
              </a:rPr>
              <a:t>Mervová</a:t>
            </a:r>
            <a:endParaRPr lang="sk-SK" sz="2000" dirty="0" smtClean="0">
              <a:solidFill>
                <a:schemeClr val="tx1"/>
              </a:solidFill>
            </a:endParaRPr>
          </a:p>
          <a:p>
            <a:r>
              <a:rPr lang="sk-SK" sz="2000" dirty="0" err="1" smtClean="0">
                <a:solidFill>
                  <a:schemeClr val="tx1"/>
                </a:solidFill>
              </a:rPr>
              <a:t>CPPPaP</a:t>
            </a:r>
            <a:r>
              <a:rPr lang="sk-SK" sz="2000" dirty="0" smtClean="0">
                <a:solidFill>
                  <a:schemeClr val="tx1"/>
                </a:solidFill>
              </a:rPr>
              <a:t> Humenné</a:t>
            </a:r>
            <a:endParaRPr lang="sk-SK" sz="2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47664" y="548680"/>
            <a:ext cx="7344815" cy="6120680"/>
          </a:xfrm>
        </p:spPr>
        <p:txBody>
          <a:bodyPr>
            <a:normAutofit/>
          </a:bodyPr>
          <a:lstStyle/>
          <a:p>
            <a:pPr algn="just"/>
            <a:r>
              <a:rPr lang="sk-SK" sz="2000" i="1" dirty="0" smtClean="0"/>
              <a:t>„Ak dobre rozumiem...“, „Rozumiem správne, že...“, „Trápi Vás...“, „Dôvodom Vášho príchodu je, že...“, „Prišli ste preto, aby ste  vyriešili... Informovali sa... Ujasnili si... zistili,...</a:t>
            </a:r>
          </a:p>
          <a:p>
            <a:pPr algn="just"/>
            <a:r>
              <a:rPr lang="sk-SK" sz="2000" i="1" dirty="0" smtClean="0"/>
              <a:t>„Je vidieť, že ste starostlivý rodič... Verím Vám, že to vo Vás vzbudzuje... Rozumiem, že Vás to hnevá...“ , Vidno, že Vám záleží na synovi/dcére, inak by ste neprišli... Cením si to... Niekde sa stala chyba, budem  rada, keď mi pomôžete objasniť situáciu, prísť na to, čo sa stalo... Poďme to spolu vyriešiť... Zaujíma ma Váš názor... Verím, že sa spoločne dohodneme na jednotnom riešení, ktoré bude vyhovovať aj Vám, Vášmu synovi/dcére aj mne/škole...“</a:t>
            </a:r>
          </a:p>
          <a:p>
            <a:pPr algn="just"/>
            <a:r>
              <a:rPr lang="sk-SK" sz="2000" i="1" dirty="0" smtClean="0"/>
              <a:t>Budem rád, keď sa dohodneme, že nebudeme používať nadávky/vulgarizmy... Verím, že sa dokážeme ovládnuť...</a:t>
            </a:r>
          </a:p>
          <a:p>
            <a:pPr algn="just"/>
            <a:r>
              <a:rPr lang="sk-SK" sz="2000" i="1" dirty="0" smtClean="0"/>
              <a:t>Opísať, čo vidíme (správanie rodiča, pocity...) „Vidím, že ste riadne rozrušený/nazlostený...“</a:t>
            </a:r>
            <a:endParaRPr lang="sk-SK" sz="2000" i="1" dirty="0"/>
          </a:p>
        </p:txBody>
      </p:sp>
    </p:spTree>
    <p:extLst>
      <p:ext uri="{BB962C8B-B14F-4D97-AF65-F5344CB8AC3E}">
        <p14:creationId xmlns:p14="http://schemas.microsoft.com/office/powerpoint/2010/main" val="748745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971600" y="332656"/>
            <a:ext cx="7715200" cy="6122152"/>
          </a:xfrm>
        </p:spPr>
        <p:txBody>
          <a:bodyPr>
            <a:normAutofit/>
          </a:bodyPr>
          <a:lstStyle/>
          <a:p>
            <a:pPr algn="just"/>
            <a:r>
              <a:rPr lang="sk-SK" sz="2400" dirty="0" smtClean="0"/>
              <a:t>Aktivity so žiakmi:</a:t>
            </a:r>
          </a:p>
          <a:p>
            <a:pPr algn="just"/>
            <a:endParaRPr lang="sk-SK" sz="2400" dirty="0" smtClean="0"/>
          </a:p>
          <a:p>
            <a:pPr algn="just"/>
            <a:r>
              <a:rPr lang="sk-SK" sz="2400" b="1" dirty="0" smtClean="0">
                <a:solidFill>
                  <a:srgbClr val="00B0F0"/>
                </a:solidFill>
              </a:rPr>
              <a:t>Metóda semaforu </a:t>
            </a:r>
            <a:r>
              <a:rPr lang="sk-SK" sz="2400" dirty="0" smtClean="0"/>
              <a:t>- žiak sa učí rozpoznávať signály, že má svoje správanie ovládnuť, príp. predĺžiť interval medzi podnetom a vlastnou reakciou – učí sa uplatňovať pokyny</a:t>
            </a:r>
          </a:p>
          <a:p>
            <a:pPr>
              <a:buNone/>
            </a:pPr>
            <a:r>
              <a:rPr lang="sk-SK" sz="2400" i="1" dirty="0" smtClean="0"/>
              <a:t>        </a:t>
            </a:r>
          </a:p>
          <a:p>
            <a:pPr>
              <a:buNone/>
            </a:pPr>
            <a:r>
              <a:rPr lang="sk-SK" sz="2400" i="1" dirty="0"/>
              <a:t> </a:t>
            </a:r>
            <a:r>
              <a:rPr lang="sk-SK" sz="2400" i="1" dirty="0" smtClean="0"/>
              <a:t>         </a:t>
            </a:r>
            <a:r>
              <a:rPr lang="sk-SK" sz="2400" b="1" i="1" dirty="0" smtClean="0">
                <a:solidFill>
                  <a:srgbClr val="FF0000"/>
                </a:solidFill>
              </a:rPr>
              <a:t>Počkaj!</a:t>
            </a:r>
          </a:p>
          <a:p>
            <a:pPr>
              <a:buNone/>
            </a:pPr>
            <a:r>
              <a:rPr lang="sk-SK" sz="2400" b="1" i="1" dirty="0" smtClean="0"/>
              <a:t>          </a:t>
            </a:r>
            <a:r>
              <a:rPr lang="sk-SK" sz="2400" b="1" i="1" dirty="0" smtClean="0">
                <a:solidFill>
                  <a:srgbClr val="FFC000"/>
                </a:solidFill>
              </a:rPr>
              <a:t>Zamysli sa! Naplánuj! Mysli na dôsledky!</a:t>
            </a:r>
          </a:p>
          <a:p>
            <a:pPr>
              <a:buNone/>
            </a:pPr>
            <a:r>
              <a:rPr lang="sk-SK" sz="2400" b="1" i="1" dirty="0" smtClean="0"/>
              <a:t>          </a:t>
            </a:r>
            <a:r>
              <a:rPr lang="sk-SK" sz="2400" b="1" i="1" dirty="0" smtClean="0">
                <a:solidFill>
                  <a:srgbClr val="33CC33"/>
                </a:solidFill>
              </a:rPr>
              <a:t>Uskutočni svoj plán! </a:t>
            </a:r>
          </a:p>
          <a:p>
            <a:pPr>
              <a:buNone/>
            </a:pPr>
            <a:endParaRPr lang="sk-SK" sz="2400" b="1" i="1" dirty="0">
              <a:solidFill>
                <a:srgbClr val="33CC33"/>
              </a:solidFill>
            </a:endParaRPr>
          </a:p>
          <a:p>
            <a:pPr>
              <a:buNone/>
            </a:pPr>
            <a:r>
              <a:rPr lang="sk-SK" sz="2400" b="1" i="1" dirty="0">
                <a:solidFill>
                  <a:srgbClr val="33CC33"/>
                </a:solidFill>
              </a:rPr>
              <a:t> </a:t>
            </a:r>
            <a:r>
              <a:rPr lang="sk-SK" sz="2400" b="1" i="1" dirty="0" smtClean="0">
                <a:solidFill>
                  <a:srgbClr val="33CC33"/>
                </a:solidFill>
              </a:rPr>
              <a:t>  </a:t>
            </a:r>
            <a:endParaRPr lang="sk-SK" sz="2400" b="1" i="1" dirty="0">
              <a:solidFill>
                <a:srgbClr val="33CC33"/>
              </a:solidFill>
            </a:endParaRPr>
          </a:p>
        </p:txBody>
      </p:sp>
      <p:sp>
        <p:nvSpPr>
          <p:cNvPr id="4" name="Zástupný symbol päty 3"/>
          <p:cNvSpPr>
            <a:spLocks noGrp="1"/>
          </p:cNvSpPr>
          <p:nvPr>
            <p:ph type="ftr" sz="quarter" idx="11"/>
          </p:nvPr>
        </p:nvSpPr>
        <p:spPr/>
        <p:txBody>
          <a:bodyPr/>
          <a:lstStyle/>
          <a:p>
            <a:r>
              <a:rPr lang="sk-SK" smtClean="0"/>
              <a:t>CPPPaP Humenné</a:t>
            </a:r>
            <a:endParaRPr lang="sk-SK"/>
          </a:p>
        </p:txBody>
      </p:sp>
      <p:pic>
        <p:nvPicPr>
          <p:cNvPr id="5" name="Picture 4" descr="http://www.xtec.net/dnee/mic/gif/semafor.gif"/>
          <p:cNvPicPr>
            <a:picLocks noChangeAspect="1" noChangeArrowheads="1"/>
          </p:cNvPicPr>
          <p:nvPr/>
        </p:nvPicPr>
        <p:blipFill>
          <a:blip r:embed="rId2" cstate="print"/>
          <a:srcRect/>
          <a:stretch>
            <a:fillRect/>
          </a:stretch>
        </p:blipFill>
        <p:spPr>
          <a:xfrm>
            <a:off x="6012160" y="4302147"/>
            <a:ext cx="1997255" cy="2016224"/>
          </a:xfrm>
          <a:prstGeom prst="ellipse">
            <a:avLst/>
          </a:prstGeom>
          <a:ln>
            <a:noFill/>
          </a:ln>
          <a:effectLst>
            <a:softEdge rad="317500"/>
          </a:effec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403648" y="692696"/>
            <a:ext cx="7488831" cy="5218526"/>
          </a:xfrm>
        </p:spPr>
        <p:txBody>
          <a:bodyPr>
            <a:normAutofit/>
          </a:bodyPr>
          <a:lstStyle/>
          <a:p>
            <a:r>
              <a:rPr lang="sk-SK" sz="2400" b="1" dirty="0" smtClean="0">
                <a:solidFill>
                  <a:srgbClr val="00B0F0"/>
                </a:solidFill>
              </a:rPr>
              <a:t>MOTUS </a:t>
            </a:r>
            <a:r>
              <a:rPr lang="sk-SK" sz="2400" dirty="0" smtClean="0">
                <a:solidFill>
                  <a:schemeClr val="tx1"/>
                </a:solidFill>
              </a:rPr>
              <a:t>– hra na rozvoj empatie, uvedomenie si emócií a ich spracovanie</a:t>
            </a:r>
            <a:endParaRPr lang="sk-SK" sz="2400" dirty="0">
              <a:solidFill>
                <a:schemeClr val="tx1"/>
              </a:solidFill>
            </a:endParaRPr>
          </a:p>
        </p:txBody>
      </p:sp>
      <p:sp>
        <p:nvSpPr>
          <p:cNvPr id="2" name="Obdĺžnik 1"/>
          <p:cNvSpPr/>
          <p:nvPr/>
        </p:nvSpPr>
        <p:spPr>
          <a:xfrm>
            <a:off x="4788024" y="2636913"/>
            <a:ext cx="3888432" cy="2150782"/>
          </a:xfrm>
          <a:prstGeom prst="rect">
            <a:avLst/>
          </a:prstGeom>
        </p:spPr>
        <p:txBody>
          <a:bodyPr wrap="square">
            <a:spAutoFit/>
          </a:bodyPr>
          <a:lstStyle/>
          <a:p>
            <a:pPr algn="ctr">
              <a:lnSpc>
                <a:spcPct val="107000"/>
              </a:lnSpc>
              <a:spcAft>
                <a:spcPts val="800"/>
              </a:spcAft>
            </a:pPr>
            <a:r>
              <a:rPr lang="sk-SK" sz="2000" b="1" dirty="0" smtClean="0">
                <a:ln w="11113" cap="flat" cmpd="sng" algn="ctr">
                  <a:solidFill>
                    <a:srgbClr val="548235"/>
                  </a:solidFill>
                  <a:prstDash val="solid"/>
                  <a:round/>
                </a:ln>
                <a:solidFill>
                  <a:srgbClr val="A8D08D"/>
                </a:solidFill>
                <a:latin typeface="Times New Roman" panose="02020603050405020304" pitchFamily="18" charset="0"/>
                <a:ea typeface="Calibri" panose="020F0502020204030204" pitchFamily="34" charset="0"/>
                <a:cs typeface="Times New Roman" panose="02020603050405020304" pitchFamily="18" charset="0"/>
              </a:rPr>
              <a:t>Ak </a:t>
            </a:r>
            <a:r>
              <a:rPr lang="sk-SK" sz="2000" b="1" dirty="0">
                <a:ln w="11113" cap="flat" cmpd="sng" algn="ctr">
                  <a:solidFill>
                    <a:srgbClr val="548235"/>
                  </a:solidFill>
                  <a:prstDash val="solid"/>
                  <a:round/>
                </a:ln>
                <a:solidFill>
                  <a:srgbClr val="A8D08D"/>
                </a:solidFill>
                <a:latin typeface="Times New Roman" panose="02020603050405020304" pitchFamily="18" charset="0"/>
                <a:ea typeface="Calibri" panose="020F0502020204030204" pitchFamily="34" charset="0"/>
                <a:cs typeface="Times New Roman" panose="02020603050405020304" pitchFamily="18" charset="0"/>
              </a:rPr>
              <a:t>si si vybral negatívnu emóciu/pocit, navrhni, čo by si mal urobiť, aby si tento pocit zmiernil alebo cítil, že máš situáciu pod kontrolou</a:t>
            </a:r>
            <a:r>
              <a:rPr lang="sk-SK" sz="2000" b="1" dirty="0" smtClean="0">
                <a:ln w="11113" cap="flat" cmpd="sng" algn="ctr">
                  <a:solidFill>
                    <a:srgbClr val="548235"/>
                  </a:solidFill>
                  <a:prstDash val="solid"/>
                  <a:round/>
                </a:ln>
                <a:solidFill>
                  <a:srgbClr val="A8D08D"/>
                </a:solidFill>
                <a:latin typeface="Times New Roman" panose="02020603050405020304" pitchFamily="18" charset="0"/>
                <a:ea typeface="Calibri" panose="020F0502020204030204" pitchFamily="34" charset="0"/>
                <a:cs typeface="Times New Roman" panose="02020603050405020304" pitchFamily="18" charset="0"/>
              </a:rPr>
              <a:t>.</a:t>
            </a:r>
          </a:p>
          <a:p>
            <a:pPr algn="ctr">
              <a:lnSpc>
                <a:spcPct val="107000"/>
              </a:lnSpc>
              <a:spcAft>
                <a:spcPts val="800"/>
              </a:spcAft>
            </a:pPr>
            <a:endParaRPr lang="sk-SK" sz="2000" dirty="0">
              <a:solidFill>
                <a:schemeClr val="accent6">
                  <a:lumMod val="75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 name="Vlna 4"/>
          <p:cNvSpPr/>
          <p:nvPr/>
        </p:nvSpPr>
        <p:spPr>
          <a:xfrm>
            <a:off x="1259632" y="1628800"/>
            <a:ext cx="2880320" cy="2448272"/>
          </a:xfrm>
          <a:prstGeom prst="wave">
            <a:avLst/>
          </a:prstGeom>
        </p:spPr>
        <p:style>
          <a:lnRef idx="2">
            <a:schemeClr val="accent6"/>
          </a:lnRef>
          <a:fillRef idx="1">
            <a:schemeClr val="lt1"/>
          </a:fillRef>
          <a:effectRef idx="0">
            <a:schemeClr val="accent6"/>
          </a:effectRef>
          <a:fontRef idx="minor">
            <a:schemeClr val="dk1"/>
          </a:fontRef>
        </p:style>
        <p:txBody>
          <a:bodyPr rtlCol="0" anchor="ctr"/>
          <a:lstStyle/>
          <a:p>
            <a:pPr algn="ctr">
              <a:lnSpc>
                <a:spcPct val="107000"/>
              </a:lnSpc>
              <a:spcAft>
                <a:spcPts val="800"/>
              </a:spcAft>
            </a:pPr>
            <a:r>
              <a:rPr lang="sk-SK" b="1">
                <a:solidFill>
                  <a:srgbClr val="FF0000"/>
                </a:solidFill>
                <a:latin typeface="Arial" panose="020B0604020202020204" pitchFamily="34" charset="0"/>
                <a:cs typeface="Arial" panose="020B0604020202020204" pitchFamily="34" charset="0"/>
              </a:rPr>
              <a:t>Opíš, čo sa deje v tvojom tele, keď sa takto cítiš.</a:t>
            </a:r>
            <a:endParaRPr lang="sk-SK" dirty="0">
              <a:solidFill>
                <a:srgbClr val="FF0000"/>
              </a:solidFill>
              <a:latin typeface="Arial" panose="020B0604020202020204" pitchFamily="34" charset="0"/>
              <a:cs typeface="Arial" panose="020B0604020202020204" pitchFamily="34" charset="0"/>
            </a:endParaRPr>
          </a:p>
        </p:txBody>
      </p:sp>
      <p:sp>
        <p:nvSpPr>
          <p:cNvPr id="6" name="Vlna 5"/>
          <p:cNvSpPr/>
          <p:nvPr/>
        </p:nvSpPr>
        <p:spPr>
          <a:xfrm>
            <a:off x="2051720" y="3933056"/>
            <a:ext cx="3096344" cy="2520280"/>
          </a:xfrm>
          <a:prstGeom prst="wave">
            <a:avLst/>
          </a:prstGeom>
        </p:spPr>
        <p:style>
          <a:lnRef idx="2">
            <a:schemeClr val="accent6"/>
          </a:lnRef>
          <a:fillRef idx="1">
            <a:schemeClr val="lt1"/>
          </a:fillRef>
          <a:effectRef idx="0">
            <a:schemeClr val="accent6"/>
          </a:effectRef>
          <a:fontRef idx="minor">
            <a:schemeClr val="dk1"/>
          </a:fontRef>
        </p:style>
        <p:txBody>
          <a:bodyPr rtlCol="0" anchor="ctr"/>
          <a:lstStyle/>
          <a:p>
            <a:pPr algn="ctr">
              <a:lnSpc>
                <a:spcPct val="107000"/>
              </a:lnSpc>
              <a:spcAft>
                <a:spcPts val="800"/>
              </a:spcAft>
            </a:pPr>
            <a:r>
              <a:rPr lang="sk-SK" b="1">
                <a:solidFill>
                  <a:schemeClr val="accent6">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Ako by si podporil svojho priateľa, keby sa takto cítil?</a:t>
            </a:r>
            <a:endParaRPr lang="sk-SK" dirty="0">
              <a:solidFill>
                <a:schemeClr val="accent6">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090781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5656" y="267494"/>
            <a:ext cx="7211144" cy="1804184"/>
          </a:xfrm>
        </p:spPr>
        <p:txBody>
          <a:bodyPr>
            <a:normAutofit/>
          </a:bodyPr>
          <a:lstStyle/>
          <a:p>
            <a:pPr algn="just"/>
            <a:r>
              <a:rPr lang="sk-SK" sz="2800" b="1" dirty="0" smtClean="0"/>
              <a:t>Dieťa sa nezmení, kým si neuvedomí spojitosť svojho správania a vlastných ťažkostí</a:t>
            </a:r>
            <a:endParaRPr lang="sk-SK" sz="2800" b="1" dirty="0"/>
          </a:p>
        </p:txBody>
      </p:sp>
      <p:sp>
        <p:nvSpPr>
          <p:cNvPr id="3" name="Zástupný symbol obsahu 2"/>
          <p:cNvSpPr>
            <a:spLocks noGrp="1"/>
          </p:cNvSpPr>
          <p:nvPr>
            <p:ph idx="1"/>
          </p:nvPr>
        </p:nvSpPr>
        <p:spPr>
          <a:xfrm>
            <a:off x="1403648" y="1916832"/>
            <a:ext cx="7283152" cy="4537976"/>
          </a:xfrm>
        </p:spPr>
        <p:txBody>
          <a:bodyPr>
            <a:normAutofit/>
          </a:bodyPr>
          <a:lstStyle/>
          <a:p>
            <a:pPr algn="just"/>
            <a:r>
              <a:rPr lang="sk-SK" sz="2400" dirty="0" smtClean="0">
                <a:solidFill>
                  <a:schemeClr val="tx1"/>
                </a:solidFill>
              </a:rPr>
              <a:t>1. pomôcť dieťaťu porozumieť cieľu svojho útočného, vzdorovitého, agresívneho správania, viesť ho k sebauvedomeniu, sebahodnoteniu  vecným rozhovorom</a:t>
            </a:r>
          </a:p>
          <a:p>
            <a:pPr algn="just"/>
            <a:r>
              <a:rPr lang="sk-SK" sz="2400" dirty="0" smtClean="0">
                <a:solidFill>
                  <a:schemeClr val="tx1"/>
                </a:solidFill>
              </a:rPr>
              <a:t>2. zastaviť účelnosť „neposlúchania“, sledovať </a:t>
            </a:r>
            <a:r>
              <a:rPr lang="sk-SK" sz="2400" dirty="0">
                <a:solidFill>
                  <a:schemeClr val="tx1"/>
                </a:solidFill>
              </a:rPr>
              <a:t>pozornosť, aká sa žiakovi po nevhodnom správaní dostáva</a:t>
            </a:r>
          </a:p>
          <a:p>
            <a:pPr algn="just"/>
            <a:r>
              <a:rPr lang="sk-SK" sz="2400" dirty="0" smtClean="0">
                <a:solidFill>
                  <a:schemeClr val="tx1"/>
                </a:solidFill>
              </a:rPr>
              <a:t>3. hľadať spôsoby, ako dieťa povzbudiť</a:t>
            </a:r>
          </a:p>
          <a:p>
            <a:pPr algn="just"/>
            <a:r>
              <a:rPr lang="sk-SK" sz="2400" dirty="0" smtClean="0"/>
              <a:t>4. </a:t>
            </a:r>
            <a:r>
              <a:rPr lang="sk-SK" sz="2400" dirty="0" smtClean="0">
                <a:solidFill>
                  <a:schemeClr val="tx1"/>
                </a:solidFill>
              </a:rPr>
              <a:t>využiť triedu ako skupinu na získanie pre priateľskú spoluprácu (triednické hodiny viesť „netradične“, spoznávať žiakov)</a:t>
            </a:r>
            <a:endParaRPr lang="sk-SK" sz="24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7494"/>
            <a:ext cx="8229600" cy="641226"/>
          </a:xfrm>
        </p:spPr>
        <p:txBody>
          <a:bodyPr>
            <a:normAutofit/>
          </a:bodyPr>
          <a:lstStyle/>
          <a:p>
            <a:r>
              <a:rPr lang="sk-SK" sz="3600" dirty="0" smtClean="0"/>
              <a:t>                      Návrhy:</a:t>
            </a:r>
            <a:endParaRPr lang="sk-SK" sz="3600" dirty="0"/>
          </a:p>
        </p:txBody>
      </p:sp>
      <p:sp>
        <p:nvSpPr>
          <p:cNvPr id="3" name="Zástupný symbol obsahu 2"/>
          <p:cNvSpPr>
            <a:spLocks noGrp="1"/>
          </p:cNvSpPr>
          <p:nvPr>
            <p:ph idx="1"/>
          </p:nvPr>
        </p:nvSpPr>
        <p:spPr>
          <a:xfrm>
            <a:off x="899592" y="908720"/>
            <a:ext cx="8064896" cy="5832648"/>
          </a:xfrm>
        </p:spPr>
        <p:txBody>
          <a:bodyPr>
            <a:noAutofit/>
          </a:bodyPr>
          <a:lstStyle/>
          <a:p>
            <a:pPr algn="just"/>
            <a:r>
              <a:rPr lang="sk-SK" sz="2400" dirty="0" smtClean="0">
                <a:solidFill>
                  <a:schemeClr val="tx1"/>
                </a:solidFill>
              </a:rPr>
              <a:t>Ignorujme  (kedykoľvek sa dá) – minimalizujme pozornosť  a nájdime možnosť, ako môže dieťa získať uznanie pozitívnym spôsobom</a:t>
            </a:r>
          </a:p>
          <a:p>
            <a:pPr algn="just"/>
            <a:r>
              <a:rPr lang="sk-SK" sz="2400" dirty="0" smtClean="0">
                <a:solidFill>
                  <a:schemeClr val="tx1"/>
                </a:solidFill>
              </a:rPr>
              <a:t>Vyzdvihnime nevtieravo a nekritizujúco užitočnosť správania u iného dieťaťa, zamerajme sa pozitívne – spomeňme príklady spolupracujúceho správania</a:t>
            </a:r>
          </a:p>
          <a:p>
            <a:pPr algn="just"/>
            <a:r>
              <a:rPr lang="sk-SK" sz="2400" dirty="0">
                <a:solidFill>
                  <a:schemeClr val="tx1"/>
                </a:solidFill>
              </a:rPr>
              <a:t>Nebojujme </a:t>
            </a:r>
            <a:r>
              <a:rPr lang="sk-SK" sz="2400" dirty="0" smtClean="0">
                <a:solidFill>
                  <a:schemeClr val="tx1"/>
                </a:solidFill>
              </a:rPr>
              <a:t>so žiakom </a:t>
            </a:r>
            <a:r>
              <a:rPr lang="sk-SK" sz="2400" dirty="0">
                <a:solidFill>
                  <a:schemeClr val="tx1"/>
                </a:solidFill>
              </a:rPr>
              <a:t>– pripustime si vlastné </a:t>
            </a:r>
            <a:r>
              <a:rPr lang="sk-SK" sz="2400" dirty="0" smtClean="0">
                <a:solidFill>
                  <a:schemeClr val="tx1"/>
                </a:solidFill>
              </a:rPr>
              <a:t>hranice: </a:t>
            </a:r>
            <a:r>
              <a:rPr lang="sk-SK" sz="2400" i="1" dirty="0" smtClean="0">
                <a:solidFill>
                  <a:schemeClr val="tx1"/>
                </a:solidFill>
              </a:rPr>
              <a:t>„Nemôžem </a:t>
            </a:r>
            <a:r>
              <a:rPr lang="sk-SK" sz="2400" i="1" dirty="0">
                <a:solidFill>
                  <a:schemeClr val="tx1"/>
                </a:solidFill>
              </a:rPr>
              <a:t>ťa donútiť ..., bol by si ochotný mi s tým pomôcť</a:t>
            </a:r>
            <a:r>
              <a:rPr lang="sk-SK" sz="2400" i="1" dirty="0" smtClean="0">
                <a:solidFill>
                  <a:schemeClr val="tx1"/>
                </a:solidFill>
              </a:rPr>
              <a:t>?“, </a:t>
            </a:r>
            <a:r>
              <a:rPr lang="sk-SK" sz="2400" dirty="0" smtClean="0">
                <a:solidFill>
                  <a:schemeClr val="tx1"/>
                </a:solidFill>
              </a:rPr>
              <a:t>„M</a:t>
            </a:r>
            <a:r>
              <a:rPr lang="sk-SK" sz="2400" i="1" dirty="0" smtClean="0">
                <a:solidFill>
                  <a:schemeClr val="tx1"/>
                </a:solidFill>
              </a:rPr>
              <a:t>ám </a:t>
            </a:r>
            <a:r>
              <a:rPr lang="sk-SK" sz="2400" i="1" dirty="0">
                <a:solidFill>
                  <a:schemeClr val="tx1"/>
                </a:solidFill>
              </a:rPr>
              <a:t>pocit, že ma chceš zraniť... A je mi to ľúto. Chcem, aby si vedel, že ja ťa zraniť nechcem</a:t>
            </a:r>
            <a:r>
              <a:rPr lang="sk-SK" sz="2400" i="1" dirty="0" smtClean="0">
                <a:solidFill>
                  <a:schemeClr val="tx1"/>
                </a:solidFill>
              </a:rPr>
              <a:t>“, </a:t>
            </a:r>
            <a:r>
              <a:rPr lang="sk-SK" sz="2400" dirty="0" smtClean="0">
                <a:solidFill>
                  <a:schemeClr val="tx1"/>
                </a:solidFill>
              </a:rPr>
              <a:t>priznať vlastné – aj negatívne - pocity</a:t>
            </a:r>
            <a:endParaRPr lang="sk-SK" sz="2400" dirty="0">
              <a:solidFill>
                <a:schemeClr val="tx1"/>
              </a:solidFill>
            </a:endParaRPr>
          </a:p>
          <a:p>
            <a:pPr algn="just"/>
            <a:r>
              <a:rPr lang="sk-SK" sz="2400" dirty="0" smtClean="0">
                <a:solidFill>
                  <a:schemeClr val="tx1"/>
                </a:solidFill>
              </a:rPr>
              <a:t>Požiadajme </a:t>
            </a:r>
            <a:r>
              <a:rPr lang="sk-SK" sz="2400" dirty="0">
                <a:solidFill>
                  <a:schemeClr val="tx1"/>
                </a:solidFill>
              </a:rPr>
              <a:t>dieťa, aby urobilo niečo užitočné špeciálne pre </a:t>
            </a:r>
            <a:r>
              <a:rPr lang="sk-SK" sz="2400" dirty="0" smtClean="0">
                <a:solidFill>
                  <a:schemeClr val="tx1"/>
                </a:solidFill>
              </a:rPr>
              <a:t>nás, pre spolužiakov</a:t>
            </a:r>
            <a:endParaRPr lang="sk-SK" sz="2400" dirty="0">
              <a:solidFill>
                <a:schemeClr val="tx1"/>
              </a:solidFill>
            </a:endParaRPr>
          </a:p>
          <a:p>
            <a:pPr algn="just"/>
            <a:endParaRPr lang="sk-SK" sz="24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45201" y="428604"/>
            <a:ext cx="6589199" cy="1476396"/>
          </a:xfrm>
        </p:spPr>
        <p:txBody>
          <a:bodyPr/>
          <a:lstStyle/>
          <a:p>
            <a:r>
              <a:rPr lang="sk-SK" dirty="0" smtClean="0"/>
              <a:t>                </a:t>
            </a:r>
            <a:endParaRPr lang="sk-SK" dirty="0"/>
          </a:p>
        </p:txBody>
      </p:sp>
      <p:sp>
        <p:nvSpPr>
          <p:cNvPr id="3" name="Zástupný symbol obsahu 2"/>
          <p:cNvSpPr>
            <a:spLocks noGrp="1"/>
          </p:cNvSpPr>
          <p:nvPr>
            <p:ph idx="1"/>
          </p:nvPr>
        </p:nvSpPr>
        <p:spPr>
          <a:xfrm>
            <a:off x="1115616" y="332656"/>
            <a:ext cx="7571184" cy="6122152"/>
          </a:xfrm>
        </p:spPr>
        <p:txBody>
          <a:bodyPr>
            <a:normAutofit lnSpcReduction="10000"/>
          </a:bodyPr>
          <a:lstStyle/>
          <a:p>
            <a:pPr algn="just"/>
            <a:r>
              <a:rPr lang="sk-SK" sz="2400" dirty="0" smtClean="0">
                <a:solidFill>
                  <a:schemeClr val="tx1"/>
                </a:solidFill>
              </a:rPr>
              <a:t>Nezabúdajme, že žiaci nás testujú, môžu sa pokúsiť vyprovokovať nás – </a:t>
            </a:r>
            <a:r>
              <a:rPr lang="sk-SK" sz="2400" dirty="0" err="1" smtClean="0">
                <a:solidFill>
                  <a:schemeClr val="tx1"/>
                </a:solidFill>
              </a:rPr>
              <a:t>hyperkritika</a:t>
            </a:r>
            <a:r>
              <a:rPr lang="sk-SK" sz="2400" dirty="0" smtClean="0">
                <a:solidFill>
                  <a:schemeClr val="tx1"/>
                </a:solidFill>
              </a:rPr>
              <a:t> ako prirodzená povahová črta starších žiakov </a:t>
            </a:r>
          </a:p>
          <a:p>
            <a:pPr algn="just"/>
            <a:r>
              <a:rPr lang="sk-SK" sz="2400" dirty="0" smtClean="0">
                <a:solidFill>
                  <a:schemeClr val="tx1"/>
                </a:solidFill>
              </a:rPr>
              <a:t>Nájdime </a:t>
            </a:r>
            <a:r>
              <a:rPr lang="sk-SK" sz="2400" dirty="0">
                <a:solidFill>
                  <a:schemeClr val="tx1"/>
                </a:solidFill>
              </a:rPr>
              <a:t>možnosť, ako </a:t>
            </a:r>
            <a:r>
              <a:rPr lang="sk-SK" sz="2400" dirty="0" smtClean="0">
                <a:solidFill>
                  <a:schemeClr val="tx1"/>
                </a:solidFill>
              </a:rPr>
              <a:t>im </a:t>
            </a:r>
            <a:r>
              <a:rPr lang="sk-SK" sz="2400" dirty="0">
                <a:solidFill>
                  <a:schemeClr val="tx1"/>
                </a:solidFill>
              </a:rPr>
              <a:t>pomôcť cítiť sa dôležitým pozitívnym </a:t>
            </a:r>
            <a:r>
              <a:rPr lang="sk-SK" sz="2400" dirty="0" smtClean="0">
                <a:solidFill>
                  <a:schemeClr val="tx1"/>
                </a:solidFill>
              </a:rPr>
              <a:t>spôsobom, vyzdvihnime </a:t>
            </a:r>
            <a:r>
              <a:rPr lang="sk-SK" sz="2400" dirty="0">
                <a:solidFill>
                  <a:schemeClr val="tx1"/>
                </a:solidFill>
              </a:rPr>
              <a:t>akýkoľvek </a:t>
            </a:r>
            <a:r>
              <a:rPr lang="sk-SK" sz="2400" dirty="0" smtClean="0">
                <a:solidFill>
                  <a:schemeClr val="tx1"/>
                </a:solidFill>
              </a:rPr>
              <a:t>ich </a:t>
            </a:r>
            <a:r>
              <a:rPr lang="sk-SK" sz="2400" dirty="0">
                <a:solidFill>
                  <a:schemeClr val="tx1"/>
                </a:solidFill>
              </a:rPr>
              <a:t>pozitívny príspevok, ale bez zbytočného rozruchu</a:t>
            </a:r>
          </a:p>
          <a:p>
            <a:pPr algn="just"/>
            <a:r>
              <a:rPr lang="sk-SK" sz="2400" dirty="0" smtClean="0">
                <a:solidFill>
                  <a:schemeClr val="tx1"/>
                </a:solidFill>
              </a:rPr>
              <a:t>Buďme </a:t>
            </a:r>
            <a:r>
              <a:rPr lang="sk-SK" sz="2400" dirty="0">
                <a:solidFill>
                  <a:schemeClr val="tx1"/>
                </a:solidFill>
              </a:rPr>
              <a:t>pre </a:t>
            </a:r>
            <a:r>
              <a:rPr lang="sk-SK" sz="2400" dirty="0" smtClean="0">
                <a:solidFill>
                  <a:schemeClr val="tx1"/>
                </a:solidFill>
              </a:rPr>
              <a:t>nich </a:t>
            </a:r>
            <a:r>
              <a:rPr lang="sk-SK" sz="2400" dirty="0">
                <a:solidFill>
                  <a:schemeClr val="tx1"/>
                </a:solidFill>
              </a:rPr>
              <a:t>vzorom „mocného“ rešpektujúcim správaním </a:t>
            </a:r>
            <a:r>
              <a:rPr lang="sk-SK" sz="2400" dirty="0" smtClean="0">
                <a:solidFill>
                  <a:schemeClr val="tx1"/>
                </a:solidFill>
              </a:rPr>
              <a:t>sa</a:t>
            </a:r>
          </a:p>
          <a:p>
            <a:pPr algn="just"/>
            <a:r>
              <a:rPr lang="sk-SK" sz="2400" dirty="0">
                <a:solidFill>
                  <a:schemeClr val="tx1"/>
                </a:solidFill>
              </a:rPr>
              <a:t>Vždy je čo pochváliť (napr. hoci len za to, že prišlo k tabuli bez toho, aby niekoho </a:t>
            </a:r>
            <a:r>
              <a:rPr lang="sk-SK" sz="2400" dirty="0" err="1">
                <a:solidFill>
                  <a:schemeClr val="tx1"/>
                </a:solidFill>
              </a:rPr>
              <a:t>podšťuchlo</a:t>
            </a:r>
            <a:r>
              <a:rPr lang="sk-SK" sz="2400" dirty="0">
                <a:solidFill>
                  <a:schemeClr val="tx1"/>
                </a:solidFill>
              </a:rPr>
              <a:t>) – zásada: nachytať dieťa, keď je </a:t>
            </a:r>
            <a:r>
              <a:rPr lang="sk-SK" sz="2400" dirty="0" smtClean="0">
                <a:solidFill>
                  <a:schemeClr val="tx1"/>
                </a:solidFill>
              </a:rPr>
              <a:t>dobré</a:t>
            </a:r>
          </a:p>
          <a:p>
            <a:pPr algn="just"/>
            <a:r>
              <a:rPr lang="sk-SK" sz="2400" dirty="0">
                <a:solidFill>
                  <a:schemeClr val="tx1"/>
                </a:solidFill>
              </a:rPr>
              <a:t>Nechcime žiakov ovládať a robiť všetky rozhodnutia za nich, ale nedovoľme ani aby ovládali oni nás</a:t>
            </a:r>
          </a:p>
          <a:p>
            <a:pPr algn="just"/>
            <a:endParaRPr lang="sk-SK" sz="2400" dirty="0">
              <a:solidFill>
                <a:schemeClr val="tx1"/>
              </a:solidFill>
            </a:endParaRPr>
          </a:p>
          <a:p>
            <a:pPr marL="0" indent="0" algn="just">
              <a:buNone/>
            </a:pPr>
            <a:endParaRPr lang="sk-SK" sz="2400" dirty="0" smtClean="0">
              <a:solidFill>
                <a:schemeClr val="tx1"/>
              </a:solidFill>
            </a:endParaRPr>
          </a:p>
          <a:p>
            <a:pPr algn="just"/>
            <a:endParaRPr lang="sk-SK" sz="2400" dirty="0"/>
          </a:p>
          <a:p>
            <a:pPr algn="just"/>
            <a:endParaRPr lang="sk-SK"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115616" y="404664"/>
            <a:ext cx="7571184" cy="6336704"/>
          </a:xfrm>
        </p:spPr>
        <p:txBody>
          <a:bodyPr>
            <a:normAutofit fontScale="92500" lnSpcReduction="10000"/>
          </a:bodyPr>
          <a:lstStyle/>
          <a:p>
            <a:pPr algn="just"/>
            <a:r>
              <a:rPr lang="sk-SK" sz="2400" dirty="0" smtClean="0">
                <a:solidFill>
                  <a:schemeClr val="tx1"/>
                </a:solidFill>
              </a:rPr>
              <a:t>Nezneužime naše „vedomosti“ o cieľoch správania na označkovanie a obviňovanie žiaka</a:t>
            </a:r>
          </a:p>
          <a:p>
            <a:pPr algn="just"/>
            <a:r>
              <a:rPr lang="sk-SK" sz="2400" dirty="0" smtClean="0">
                <a:solidFill>
                  <a:schemeClr val="tx1"/>
                </a:solidFill>
              </a:rPr>
              <a:t>Nezostaňme len pri identifikácii skrytého cieľa – vždy musí nasledovať diskusia o tom, čo môžeme spolu urobiť, aby sa toto nevhodné správanie zmenilo</a:t>
            </a:r>
          </a:p>
          <a:p>
            <a:pPr algn="just"/>
            <a:r>
              <a:rPr lang="sk-SK" sz="2400" dirty="0">
                <a:solidFill>
                  <a:schemeClr val="tx1"/>
                </a:solidFill>
              </a:rPr>
              <a:t>Pripravme sa na zvládnutie negatívnych </a:t>
            </a:r>
            <a:r>
              <a:rPr lang="sk-SK" sz="2400" dirty="0" smtClean="0">
                <a:solidFill>
                  <a:schemeClr val="tx1"/>
                </a:solidFill>
              </a:rPr>
              <a:t>konsekvencií </a:t>
            </a:r>
            <a:r>
              <a:rPr lang="sk-SK" sz="2400" dirty="0">
                <a:solidFill>
                  <a:schemeClr val="tx1"/>
                </a:solidFill>
              </a:rPr>
              <a:t>správania, posilňujme adaptívne prejavy = určité správanie / reakcie sú častejšie alebo silnejšie, pokiaľ nasleduje ocenenie</a:t>
            </a:r>
          </a:p>
          <a:p>
            <a:pPr algn="just"/>
            <a:r>
              <a:rPr lang="sk-SK" sz="2400" dirty="0">
                <a:solidFill>
                  <a:schemeClr val="tx1"/>
                </a:solidFill>
              </a:rPr>
              <a:t>Nekritizujeme, neobviňujeme, spoločne hľadajme príčiny zlyhania a klaďme nové – zvládnuteľné – úlohy, ktoré podľa potreby (aktuálneho stavu žiaka) </a:t>
            </a:r>
            <a:r>
              <a:rPr lang="sk-SK" sz="2400" dirty="0" err="1">
                <a:solidFill>
                  <a:schemeClr val="tx1"/>
                </a:solidFill>
              </a:rPr>
              <a:t>reformulujeme</a:t>
            </a:r>
            <a:r>
              <a:rPr lang="sk-SK" sz="2400" dirty="0">
                <a:solidFill>
                  <a:schemeClr val="tx1"/>
                </a:solidFill>
              </a:rPr>
              <a:t>, aby bol vždy dostatočne odmeňovaný, alebo primerane trestaný</a:t>
            </a:r>
          </a:p>
          <a:p>
            <a:pPr algn="just"/>
            <a:r>
              <a:rPr lang="sk-SK" sz="2400" dirty="0">
                <a:solidFill>
                  <a:schemeClr val="tx1"/>
                </a:solidFill>
              </a:rPr>
              <a:t>Naučme sa účinne udeľovať príkazy – pri zachovaní očného kontaktu, s vecnou argumentáciou, neudeľovať mnoho príkazov, v pozitívnej atmosfére...</a:t>
            </a:r>
          </a:p>
          <a:p>
            <a:pPr algn="just"/>
            <a:endParaRPr lang="sk-SK" sz="2400" dirty="0">
              <a:solidFill>
                <a:schemeClr val="tx1"/>
              </a:solidFill>
            </a:endParaRPr>
          </a:p>
          <a:p>
            <a:pPr algn="just"/>
            <a:endParaRPr lang="sk-SK" sz="2400" dirty="0" smtClean="0">
              <a:solidFill>
                <a:schemeClr val="tx1"/>
              </a:solidFill>
            </a:endParaRPr>
          </a:p>
          <a:p>
            <a:pPr algn="just"/>
            <a:endParaRPr lang="sk-SK" sz="24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115616" y="0"/>
            <a:ext cx="7894712" cy="6644850"/>
          </a:xfrm>
        </p:spPr>
        <p:txBody>
          <a:bodyPr>
            <a:normAutofit/>
          </a:bodyPr>
          <a:lstStyle/>
          <a:p>
            <a:pPr algn="just">
              <a:buNone/>
            </a:pPr>
            <a:r>
              <a:rPr lang="sk-SK" dirty="0" smtClean="0"/>
              <a:t>                            </a:t>
            </a:r>
            <a:endParaRPr lang="sk-SK" b="1" dirty="0" smtClean="0">
              <a:solidFill>
                <a:schemeClr val="accent1"/>
              </a:solidFill>
            </a:endParaRPr>
          </a:p>
          <a:p>
            <a:pPr algn="just"/>
            <a:r>
              <a:rPr lang="sk-SK" sz="2400" dirty="0" smtClean="0">
                <a:solidFill>
                  <a:schemeClr val="tx1"/>
                </a:solidFill>
              </a:rPr>
              <a:t>Trest by mal odrážať závažnosť konania, nie našu  náladu. </a:t>
            </a:r>
            <a:r>
              <a:rPr lang="sk-SK" sz="2400" dirty="0" smtClean="0"/>
              <a:t>Dieťa by malo vedieť, že </a:t>
            </a:r>
            <a:r>
              <a:rPr lang="sk-SK" sz="2400" dirty="0" smtClean="0">
                <a:solidFill>
                  <a:schemeClr val="tx1"/>
                </a:solidFill>
              </a:rPr>
              <a:t>odmietame jeho správanie, nie jeho samotné</a:t>
            </a:r>
          </a:p>
          <a:p>
            <a:pPr algn="just"/>
            <a:r>
              <a:rPr lang="sk-SK" sz="2400" dirty="0" smtClean="0">
                <a:solidFill>
                  <a:schemeClr val="tx1"/>
                </a:solidFill>
              </a:rPr>
              <a:t>Konanie, ktoré chceme potrestať, musíme jasne označiť a vysvetliť, chváľme za konkrétnu vec radšej než všeobecne, že je „šikovné“</a:t>
            </a:r>
          </a:p>
          <a:p>
            <a:pPr algn="just"/>
            <a:r>
              <a:rPr lang="sk-SK" sz="2400" dirty="0" smtClean="0">
                <a:solidFill>
                  <a:schemeClr val="tx1"/>
                </a:solidFill>
              </a:rPr>
              <a:t>Ak sa trest používa príliš často, stráca účinnosť. Odmeny môžu po nejakej dobe stratiť význam, preto je dobré ich priebežne meniť (u starších žiakov uplatňujme </a:t>
            </a:r>
            <a:r>
              <a:rPr lang="sk-SK" sz="2400" dirty="0" err="1" smtClean="0">
                <a:solidFill>
                  <a:schemeClr val="tx1"/>
                </a:solidFill>
              </a:rPr>
              <a:t>sebaodmeňovanie</a:t>
            </a:r>
            <a:r>
              <a:rPr lang="sk-SK" sz="2400" dirty="0" smtClean="0">
                <a:solidFill>
                  <a:schemeClr val="tx1"/>
                </a:solidFill>
              </a:rPr>
              <a:t>)</a:t>
            </a:r>
          </a:p>
          <a:p>
            <a:pPr algn="just"/>
            <a:r>
              <a:rPr lang="sk-SK" sz="2400" dirty="0" smtClean="0">
                <a:solidFill>
                  <a:schemeClr val="tx1"/>
                </a:solidFill>
              </a:rPr>
              <a:t>Využívať písomné dohody, zmluvy, žetónové body, vytvoriť si „hitparádu“ odmien rôznej hodnoty a zmysluplných trestov, prémiových odmien za dosiahnutie </a:t>
            </a:r>
            <a:r>
              <a:rPr lang="sk-SK" sz="2400" dirty="0" err="1" smtClean="0">
                <a:solidFill>
                  <a:schemeClr val="tx1"/>
                </a:solidFill>
              </a:rPr>
              <a:t>dielčich</a:t>
            </a:r>
            <a:r>
              <a:rPr lang="sk-SK" sz="2400" dirty="0" smtClean="0">
                <a:solidFill>
                  <a:schemeClr val="tx1"/>
                </a:solidFill>
              </a:rPr>
              <a:t> úspechov. </a:t>
            </a:r>
            <a:endParaRPr lang="sk-SK" sz="2400" b="1" dirty="0" smtClean="0">
              <a:solidFill>
                <a:schemeClr val="tx1"/>
              </a:solidFill>
            </a:endParaRPr>
          </a:p>
          <a:p>
            <a:pPr algn="just">
              <a:buFont typeface="Wingdings" pitchFamily="2" charset="2"/>
              <a:buChar char="q"/>
            </a:pPr>
            <a:endParaRPr lang="sk-SK" sz="2400" dirty="0" smtClean="0"/>
          </a:p>
          <a:p>
            <a:pPr algn="just">
              <a:buFont typeface="Wingdings" pitchFamily="2" charset="2"/>
              <a:buChar char="q"/>
            </a:pPr>
            <a:endParaRPr lang="sk-SK"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043608" y="404664"/>
            <a:ext cx="7848872" cy="6050144"/>
          </a:xfrm>
        </p:spPr>
        <p:txBody>
          <a:bodyPr>
            <a:normAutofit fontScale="92500" lnSpcReduction="10000"/>
          </a:bodyPr>
          <a:lstStyle/>
          <a:p>
            <a:pPr algn="just"/>
            <a:r>
              <a:rPr lang="sk-SK" sz="2600" dirty="0" smtClean="0">
                <a:solidFill>
                  <a:schemeClr val="tx1"/>
                </a:solidFill>
              </a:rPr>
              <a:t>Skúsme nazvať prejavy ich správania pozitívne, napr. </a:t>
            </a:r>
            <a:r>
              <a:rPr lang="sk-SK" sz="2600" dirty="0" err="1" smtClean="0">
                <a:solidFill>
                  <a:schemeClr val="tx1"/>
                </a:solidFill>
              </a:rPr>
              <a:t>hyperaktivitu</a:t>
            </a:r>
            <a:r>
              <a:rPr lang="sk-SK" sz="2600" dirty="0" smtClean="0">
                <a:solidFill>
                  <a:schemeClr val="tx1"/>
                </a:solidFill>
              </a:rPr>
              <a:t> ako činorodosť, </a:t>
            </a:r>
            <a:r>
              <a:rPr lang="sk-SK" sz="2600" dirty="0" err="1" smtClean="0">
                <a:solidFill>
                  <a:schemeClr val="tx1"/>
                </a:solidFill>
              </a:rPr>
              <a:t>impulzivitu</a:t>
            </a:r>
            <a:r>
              <a:rPr lang="sk-SK" sz="2600" dirty="0" smtClean="0">
                <a:solidFill>
                  <a:schemeClr val="tx1"/>
                </a:solidFill>
              </a:rPr>
              <a:t> ako  spontánnosť a pod.</a:t>
            </a:r>
          </a:p>
          <a:p>
            <a:pPr algn="just"/>
            <a:r>
              <a:rPr lang="sk-SK" sz="2600" dirty="0" smtClean="0">
                <a:solidFill>
                  <a:schemeClr val="tx1"/>
                </a:solidFill>
              </a:rPr>
              <a:t>Čím pokojnejšia atmosféra v triede bude vládnuť, tým viac nežiaducu aktivitu obmedzíme</a:t>
            </a:r>
          </a:p>
          <a:p>
            <a:pPr algn="just"/>
            <a:r>
              <a:rPr lang="sk-SK" sz="2600" dirty="0" smtClean="0">
                <a:solidFill>
                  <a:schemeClr val="tx1"/>
                </a:solidFill>
              </a:rPr>
              <a:t>Podporme dieťa v skupinových aktivitách s vrstovníkmi – dieťa potrebuje podporu dospelého, aby sa </a:t>
            </a:r>
            <a:r>
              <a:rPr lang="sk-SK" sz="2600" dirty="0" err="1" smtClean="0">
                <a:solidFill>
                  <a:schemeClr val="tx1"/>
                </a:solidFill>
              </a:rPr>
              <a:t>skľudnilo</a:t>
            </a:r>
            <a:r>
              <a:rPr lang="sk-SK" sz="2600" dirty="0" smtClean="0">
                <a:solidFill>
                  <a:schemeClr val="tx1"/>
                </a:solidFill>
              </a:rPr>
              <a:t> a bolo prijímané ostatnými deťmi</a:t>
            </a:r>
          </a:p>
          <a:p>
            <a:pPr algn="just"/>
            <a:r>
              <a:rPr lang="sk-SK" sz="2600" dirty="0" smtClean="0">
                <a:solidFill>
                  <a:schemeClr val="tx1"/>
                </a:solidFill>
              </a:rPr>
              <a:t>Vhodnejšie než pýtať sa „prečo si to urobil?“ sú otázky </a:t>
            </a:r>
            <a:r>
              <a:rPr lang="sk-SK" sz="2600" i="1" dirty="0" smtClean="0">
                <a:solidFill>
                  <a:schemeClr val="tx1"/>
                </a:solidFill>
              </a:rPr>
              <a:t>„čo sa stalo, že k tomu došlo?“, „čo tomu predchádzalo?“, „ako si celú situáciu videl ty?“</a:t>
            </a:r>
            <a:r>
              <a:rPr lang="sk-SK" sz="2600" dirty="0" smtClean="0">
                <a:solidFill>
                  <a:schemeClr val="tx1"/>
                </a:solidFill>
              </a:rPr>
              <a:t> – tým dieťaťu poradíme, na čo si dávať pozor, naučíme ho sledovať vlastné pocity, priania, vnútorné prežitky, súvislosti</a:t>
            </a:r>
            <a:r>
              <a:rPr lang="sk-SK" sz="3200" dirty="0" smtClean="0">
                <a:solidFill>
                  <a:schemeClr val="tx1"/>
                </a:solidFill>
              </a:rPr>
              <a:t>...</a:t>
            </a:r>
            <a:endParaRPr lang="sk-SK" dirty="0">
              <a:solidFill>
                <a:schemeClr val="tx1"/>
              </a:solidFill>
            </a:endParaRPr>
          </a:p>
        </p:txBody>
      </p:sp>
      <p:sp>
        <p:nvSpPr>
          <p:cNvPr id="4" name="Zástupný symbol päty 3"/>
          <p:cNvSpPr>
            <a:spLocks noGrp="1"/>
          </p:cNvSpPr>
          <p:nvPr>
            <p:ph type="ftr" sz="quarter" idx="11"/>
          </p:nvPr>
        </p:nvSpPr>
        <p:spPr/>
        <p:txBody>
          <a:bodyPr/>
          <a:lstStyle/>
          <a:p>
            <a:r>
              <a:rPr lang="sk-SK" smtClean="0"/>
              <a:t>CPPPaP Humenné</a:t>
            </a:r>
            <a:endParaRPr lang="sk-SK"/>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Grp="1" noChangeArrowheads="1"/>
          </p:cNvSpPr>
          <p:nvPr>
            <p:ph type="title"/>
          </p:nvPr>
        </p:nvSpPr>
        <p:spPr>
          <a:xfrm>
            <a:off x="1259632" y="116632"/>
            <a:ext cx="7704855" cy="1788368"/>
          </a:xfrm>
        </p:spPr>
        <p:txBody>
          <a:bodyPr>
            <a:normAutofit/>
          </a:bodyPr>
          <a:lstStyle/>
          <a:p>
            <a:pPr eaLnBrk="1" hangingPunct="1"/>
            <a:r>
              <a:rPr lang="sk-SK" altLang="sk-SK" sz="2800" dirty="0" smtClean="0">
                <a:solidFill>
                  <a:srgbClr val="0070C0"/>
                </a:solidFill>
              </a:rPr>
              <a:t>Ako zaobchádzať  s agresívnym žiakom</a:t>
            </a:r>
          </a:p>
        </p:txBody>
      </p:sp>
      <p:sp>
        <p:nvSpPr>
          <p:cNvPr id="45059" name="Rectangle 3"/>
          <p:cNvSpPr>
            <a:spLocks noGrp="1" noChangeArrowheads="1"/>
          </p:cNvSpPr>
          <p:nvPr>
            <p:ph idx="1"/>
          </p:nvPr>
        </p:nvSpPr>
        <p:spPr>
          <a:xfrm>
            <a:off x="971600" y="764704"/>
            <a:ext cx="7920880" cy="5832648"/>
          </a:xfrm>
        </p:spPr>
        <p:txBody>
          <a:bodyPr>
            <a:noAutofit/>
          </a:bodyPr>
          <a:lstStyle/>
          <a:p>
            <a:pPr algn="just" eaLnBrk="1" hangingPunct="1"/>
            <a:r>
              <a:rPr lang="sk-SK" altLang="sk-SK" sz="2000" dirty="0" smtClean="0">
                <a:solidFill>
                  <a:schemeClr val="tx1"/>
                </a:solidFill>
              </a:rPr>
              <a:t>S deťmi, ktoré prichytíme pri agresii, šikanovaní sa ťažko pracuje, pretože môžu svoju agresiu namieriť na každého, kto chce zasiahnuť. Zvyčajne je lepšie odviesť čím rýchlejšie obeť zo scény, než postaviť sa zoči voči šikanujúcej osobe. Toto rieši problém bez toho, že by sme eskalovali násilie.</a:t>
            </a:r>
          </a:p>
          <a:p>
            <a:pPr algn="just" eaLnBrk="1" hangingPunct="1"/>
            <a:r>
              <a:rPr lang="sk-SK" altLang="sk-SK" sz="2000" dirty="0" smtClean="0">
                <a:solidFill>
                  <a:schemeClr val="tx1"/>
                </a:solidFill>
              </a:rPr>
              <a:t>Veľmi účinné môže byť, keď povieme šikanujúcej osobe, že si to s ňou vyriešime neskôr, bez toho, že by sme špecifikovali ako. Šikanujúca osoba sa môže obávať toho, čo  bude a má možnosť porozmýšľať o tom, čo sa stalo. </a:t>
            </a:r>
          </a:p>
          <a:p>
            <a:pPr algn="just" eaLnBrk="1" hangingPunct="1"/>
            <a:r>
              <a:rPr lang="sk-SK" altLang="sk-SK" sz="2000" dirty="0" smtClean="0">
                <a:solidFill>
                  <a:schemeClr val="tx1"/>
                </a:solidFill>
              </a:rPr>
              <a:t>Nemá zmysel byť agresívny voči šikanujúcej osobe. Agresia prináša iba viac agresie, takže problém sa môže iba zhoršiť. </a:t>
            </a:r>
          </a:p>
          <a:p>
            <a:pPr algn="just" eaLnBrk="1" hangingPunct="1"/>
            <a:r>
              <a:rPr lang="sk-SK" altLang="sk-SK" sz="2000" dirty="0" smtClean="0">
                <a:solidFill>
                  <a:schemeClr val="tx1"/>
                </a:solidFill>
              </a:rPr>
              <a:t>Akýkoľvek fyzický zásah môže viesť k ublíženiu. Pokiaľ ide o dospievajúceho jedinca, môžeme predpokladať, že nám bude chcieť  ublížiť. Preto je dôležité zavolať si niekoho na pomoc. </a:t>
            </a:r>
          </a:p>
          <a:p>
            <a:pPr algn="just" eaLnBrk="1" hangingPunct="1"/>
            <a:r>
              <a:rPr lang="sk-SK" altLang="sk-SK" sz="2000" dirty="0" smtClean="0">
                <a:solidFill>
                  <a:schemeClr val="tx1"/>
                </a:solidFill>
              </a:rPr>
              <a:t>Rešpektovať, aj keď </a:t>
            </a:r>
            <a:r>
              <a:rPr lang="sk-SK" altLang="sk-SK" sz="2000" dirty="0" err="1" smtClean="0">
                <a:solidFill>
                  <a:schemeClr val="tx1"/>
                </a:solidFill>
              </a:rPr>
              <a:t>nesúhlasime</a:t>
            </a:r>
            <a:r>
              <a:rPr lang="sk-SK" altLang="sk-SK" sz="2000" dirty="0" smtClean="0">
                <a:solidFill>
                  <a:schemeClr val="tx1"/>
                </a:solidFill>
              </a:rPr>
              <a:t> s názormi žiaka</a:t>
            </a:r>
          </a:p>
          <a:p>
            <a:pPr algn="just" eaLnBrk="1" hangingPunct="1"/>
            <a:endParaRPr lang="sk-SK" altLang="sk-SK" sz="2000" dirty="0" smtClean="0"/>
          </a:p>
        </p:txBody>
      </p:sp>
    </p:spTree>
    <p:extLst>
      <p:ext uri="{BB962C8B-B14F-4D97-AF65-F5344CB8AC3E}">
        <p14:creationId xmlns:p14="http://schemas.microsoft.com/office/powerpoint/2010/main" val="2614035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p:cNvSpPr>
            <a:spLocks noGrp="1" noChangeArrowheads="1"/>
          </p:cNvSpPr>
          <p:nvPr>
            <p:ph type="title"/>
          </p:nvPr>
        </p:nvSpPr>
        <p:spPr>
          <a:xfrm>
            <a:off x="1945201" y="188640"/>
            <a:ext cx="6589199" cy="1716360"/>
          </a:xfrm>
        </p:spPr>
        <p:txBody>
          <a:bodyPr/>
          <a:lstStyle/>
          <a:p>
            <a:pPr eaLnBrk="1" hangingPunct="1"/>
            <a:r>
              <a:rPr lang="sk-SK" altLang="sk-SK" dirty="0" smtClean="0"/>
              <a:t>Rozhovor s rodičmi </a:t>
            </a:r>
          </a:p>
        </p:txBody>
      </p:sp>
      <p:sp>
        <p:nvSpPr>
          <p:cNvPr id="46083" name="Rectangle 3"/>
          <p:cNvSpPr>
            <a:spLocks noGrp="1" noChangeArrowheads="1"/>
          </p:cNvSpPr>
          <p:nvPr>
            <p:ph idx="1"/>
          </p:nvPr>
        </p:nvSpPr>
        <p:spPr>
          <a:xfrm>
            <a:off x="971600" y="836712"/>
            <a:ext cx="7920879" cy="5760640"/>
          </a:xfrm>
        </p:spPr>
        <p:txBody>
          <a:bodyPr>
            <a:normAutofit fontScale="85000" lnSpcReduction="10000"/>
          </a:bodyPr>
          <a:lstStyle/>
          <a:p>
            <a:pPr algn="just" eaLnBrk="1" hangingPunct="1"/>
            <a:r>
              <a:rPr lang="sk-SK" altLang="sk-SK" sz="2400" dirty="0" smtClean="0">
                <a:solidFill>
                  <a:schemeClr val="tx1"/>
                </a:solidFill>
              </a:rPr>
              <a:t>Vytvoriť empatickú – dôvernú atmosféru, „vzťah“ s rodičom, prejaviť porozumenie a pochopenie, rešpekt a ústretovosť, upokojiť ho, vypočuť - nezačať hneď riešením problému (osobné, telefonické pozvanie, usadenie rodiča, dostatok času – neprerušujte ho, „súkromné prostredie“ – nejednať v triede pred ostatnými žiakmi), ovládať vlastné pocity a emočné prejavy</a:t>
            </a:r>
            <a:endParaRPr lang="sk-SK" altLang="sk-SK" sz="2400" dirty="0">
              <a:solidFill>
                <a:schemeClr val="tx1"/>
              </a:solidFill>
            </a:endParaRPr>
          </a:p>
          <a:p>
            <a:pPr algn="just" eaLnBrk="1" hangingPunct="1"/>
            <a:r>
              <a:rPr lang="sk-SK" altLang="sk-SK" sz="2400" dirty="0" smtClean="0">
                <a:solidFill>
                  <a:schemeClr val="tx1"/>
                </a:solidFill>
              </a:rPr>
              <a:t>Dohodnúť sa s rodičmi, aby situáciu neriešili na vlastnú päsť, ale dôverovali škole, ktorá je pripravená problému sa kompetentne venovať, ponúknuť vlastné riešenia (naznačiť prvý krok riešenia), spýtať sa na ich možnosti riešenia</a:t>
            </a:r>
          </a:p>
          <a:p>
            <a:pPr algn="just" eaLnBrk="1" hangingPunct="1"/>
            <a:r>
              <a:rPr lang="sk-SK" altLang="sk-SK" sz="2400" dirty="0" smtClean="0">
                <a:solidFill>
                  <a:schemeClr val="tx1"/>
                </a:solidFill>
              </a:rPr>
              <a:t>Vysvetliť im podstatu – možné príčiny agresivity ich dieťaťa, následky, vecne aj podiel výchovy na formovaní osobnosti – vyjadrovať sa jasne, stručne, pomaly, vystupovať kompetentne, presvedčivo</a:t>
            </a:r>
          </a:p>
          <a:p>
            <a:pPr algn="just" eaLnBrk="1" hangingPunct="1"/>
            <a:r>
              <a:rPr lang="sk-SK" altLang="sk-SK" sz="2400" dirty="0" smtClean="0">
                <a:solidFill>
                  <a:schemeClr val="tx1"/>
                </a:solidFill>
              </a:rPr>
              <a:t>Nereagovať na vulgarizmy</a:t>
            </a:r>
          </a:p>
          <a:p>
            <a:pPr algn="just" eaLnBrk="1" hangingPunct="1"/>
            <a:r>
              <a:rPr lang="sk-SK" altLang="sk-SK" sz="2400" dirty="0" smtClean="0">
                <a:solidFill>
                  <a:schemeClr val="tx1"/>
                </a:solidFill>
              </a:rPr>
              <a:t>Vyžiadať si čas na premyslenie</a:t>
            </a:r>
          </a:p>
          <a:p>
            <a:pPr algn="just" eaLnBrk="1" hangingPunct="1"/>
            <a:r>
              <a:rPr lang="sk-SK" altLang="sk-SK" sz="2400" dirty="0" smtClean="0">
                <a:solidFill>
                  <a:schemeClr val="tx1"/>
                </a:solidFill>
              </a:rPr>
              <a:t>Urobiť si zápis zo stretnutia, potvrdiť si, na čom ste sa zhodli</a:t>
            </a:r>
          </a:p>
          <a:p>
            <a:pPr algn="just" eaLnBrk="1" hangingPunct="1"/>
            <a:endParaRPr lang="sk-SK" altLang="sk-SK" sz="2400" dirty="0" smtClean="0"/>
          </a:p>
          <a:p>
            <a:pPr marL="0" indent="0" algn="just" eaLnBrk="1" hangingPunct="1">
              <a:buNone/>
            </a:pPr>
            <a:endParaRPr lang="sk-SK" altLang="sk-SK" sz="2400" dirty="0" smtClean="0"/>
          </a:p>
        </p:txBody>
      </p:sp>
      <p:pic>
        <p:nvPicPr>
          <p:cNvPr id="4" name="Picture 2" descr="C:\Documents and Settings\host\My Documents\DIPLOMY, práca so žiakmi v ZŠ, obrázky, sl. kostoly\MB900078711.JPG"/>
          <p:cNvPicPr>
            <a:picLocks noChangeAspect="1" noChangeArrowheads="1"/>
          </p:cNvPicPr>
          <p:nvPr/>
        </p:nvPicPr>
        <p:blipFill>
          <a:blip r:embed="rId2" cstate="print"/>
          <a:srcRect/>
          <a:stretch>
            <a:fillRect/>
          </a:stretch>
        </p:blipFill>
        <p:spPr bwMode="auto">
          <a:xfrm>
            <a:off x="569523" y="1772816"/>
            <a:ext cx="804153" cy="804153"/>
          </a:xfrm>
          <a:prstGeom prst="rect">
            <a:avLst/>
          </a:prstGeom>
          <a:noFill/>
        </p:spPr>
      </p:pic>
    </p:spTree>
    <p:extLst>
      <p:ext uri="{BB962C8B-B14F-4D97-AF65-F5344CB8AC3E}">
        <p14:creationId xmlns:p14="http://schemas.microsoft.com/office/powerpoint/2010/main" val="894097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ym">
  <a:themeElements>
    <a:clrScheme name="Dym">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Dy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ym">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1157</TotalTime>
  <Words>1347</Words>
  <Application>Microsoft Office PowerPoint</Application>
  <PresentationFormat>Prezentácia na obrazovke (4:3)</PresentationFormat>
  <Paragraphs>73</Paragraphs>
  <Slides>12</Slides>
  <Notes>2</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12</vt:i4>
      </vt:variant>
    </vt:vector>
  </HeadingPairs>
  <TitlesOfParts>
    <vt:vector size="20" baseType="lpstr">
      <vt:lpstr>Arial Unicode MS</vt:lpstr>
      <vt:lpstr>Arial</vt:lpstr>
      <vt:lpstr>Calibri</vt:lpstr>
      <vt:lpstr>Century Gothic</vt:lpstr>
      <vt:lpstr>Times New Roman</vt:lpstr>
      <vt:lpstr>Wingdings</vt:lpstr>
      <vt:lpstr>Wingdings 3</vt:lpstr>
      <vt:lpstr>Dym</vt:lpstr>
      <vt:lpstr>   Problémové správanie v školskom prostredí</vt:lpstr>
      <vt:lpstr>Dieťa sa nezmení, kým si neuvedomí spojitosť svojho správania a vlastných ťažkostí</vt:lpstr>
      <vt:lpstr>                      Návrhy:</vt:lpstr>
      <vt:lpstr>                </vt:lpstr>
      <vt:lpstr>Prezentácia programu PowerPoint</vt:lpstr>
      <vt:lpstr>Prezentácia programu PowerPoint</vt:lpstr>
      <vt:lpstr>Prezentácia programu PowerPoint</vt:lpstr>
      <vt:lpstr>Ako zaobchádzať  s agresívnym žiakom</vt:lpstr>
      <vt:lpstr>Rozhovor s rodičmi </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Problémové deti...</dc:title>
  <dc:creator>PCO1</dc:creator>
  <cp:lastModifiedBy>CPPPP Humenne</cp:lastModifiedBy>
  <cp:revision>72</cp:revision>
  <cp:lastPrinted>2017-02-17T11:26:03Z</cp:lastPrinted>
  <dcterms:created xsi:type="dcterms:W3CDTF">2013-01-25T11:43:06Z</dcterms:created>
  <dcterms:modified xsi:type="dcterms:W3CDTF">2017-02-17T11:26:35Z</dcterms:modified>
</cp:coreProperties>
</file>