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handoutMasterIdLst>
    <p:handoutMasterId r:id="rId20"/>
  </p:handoutMasterIdLst>
  <p:sldIdLst>
    <p:sldId id="286" r:id="rId2"/>
    <p:sldId id="257" r:id="rId3"/>
    <p:sldId id="279" r:id="rId4"/>
    <p:sldId id="284" r:id="rId5"/>
    <p:sldId id="262" r:id="rId6"/>
    <p:sldId id="267" r:id="rId7"/>
    <p:sldId id="265" r:id="rId8"/>
    <p:sldId id="266" r:id="rId9"/>
    <p:sldId id="261" r:id="rId10"/>
    <p:sldId id="264" r:id="rId11"/>
    <p:sldId id="263" r:id="rId12"/>
    <p:sldId id="270" r:id="rId13"/>
    <p:sldId id="268" r:id="rId14"/>
    <p:sldId id="259" r:id="rId15"/>
    <p:sldId id="290" r:id="rId16"/>
    <p:sldId id="291" r:id="rId17"/>
    <p:sldId id="275" r:id="rId18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564" y="-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1B635-16E2-43E6-B818-10AC42DEB05D}" type="datetimeFigureOut">
              <a:rPr lang="sk-SK" smtClean="0"/>
              <a:pPr/>
              <a:t>3. 4. 2020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10806D-9A97-436D-8DA6-DB0AB030F2B4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69DB56-C2DA-4380-8EA3-7BFB77926013}" type="datetimeFigureOut">
              <a:rPr lang="sk-SK" smtClean="0"/>
              <a:pPr/>
              <a:t>3. 4. 2020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Upravte štýl predlohy textu.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EAEF1-B6F3-464E-BD59-6D72CE96BAD5}" type="slidenum">
              <a:rPr lang="sk-SK" smtClean="0"/>
              <a:pPr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00273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69C2C-DA94-4D02-9DA7-F8A2C8D83381}" type="datetimeFigureOut">
              <a:rPr lang="sk-SK" smtClean="0"/>
              <a:pPr/>
              <a:t>3. 4. 2020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EB07-36A6-4C35-8208-B8C92DA83EEB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/>
              <a:t>Upravte štýl predlohy podnadpisov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69C2C-DA94-4D02-9DA7-F8A2C8D83381}" type="datetimeFigureOut">
              <a:rPr lang="sk-SK" smtClean="0"/>
              <a:pPr/>
              <a:t>3. 4. 2020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EB07-36A6-4C35-8208-B8C92DA83EE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69C2C-DA94-4D02-9DA7-F8A2C8D83381}" type="datetimeFigureOut">
              <a:rPr lang="sk-SK" smtClean="0"/>
              <a:pPr/>
              <a:t>3. 4. 2020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EB07-36A6-4C35-8208-B8C92DA83EE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69C2C-DA94-4D02-9DA7-F8A2C8D83381}" type="datetimeFigureOut">
              <a:rPr lang="sk-SK" smtClean="0"/>
              <a:pPr/>
              <a:t>3. 4. 2020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EB07-36A6-4C35-8208-B8C92DA83EE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69C2C-DA94-4D02-9DA7-F8A2C8D83381}" type="datetimeFigureOut">
              <a:rPr lang="sk-SK" smtClean="0"/>
              <a:pPr/>
              <a:t>3. 4. 2020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C35EB07-36A6-4C35-8208-B8C92DA83EE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69C2C-DA94-4D02-9DA7-F8A2C8D83381}" type="datetimeFigureOut">
              <a:rPr lang="sk-SK" smtClean="0"/>
              <a:pPr/>
              <a:t>3. 4. 2020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EB07-36A6-4C35-8208-B8C92DA83EE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69C2C-DA94-4D02-9DA7-F8A2C8D83381}" type="datetimeFigureOut">
              <a:rPr lang="sk-SK" smtClean="0"/>
              <a:pPr/>
              <a:t>3. 4. 2020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EB07-36A6-4C35-8208-B8C92DA83EE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69C2C-DA94-4D02-9DA7-F8A2C8D83381}" type="datetimeFigureOut">
              <a:rPr lang="sk-SK" smtClean="0"/>
              <a:pPr/>
              <a:t>3. 4. 2020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EB07-36A6-4C35-8208-B8C92DA83EE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69C2C-DA94-4D02-9DA7-F8A2C8D83381}" type="datetimeFigureOut">
              <a:rPr lang="sk-SK" smtClean="0"/>
              <a:pPr/>
              <a:t>3. 4. 2020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EB07-36A6-4C35-8208-B8C92DA83EE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69C2C-DA94-4D02-9DA7-F8A2C8D83381}" type="datetimeFigureOut">
              <a:rPr lang="sk-SK" smtClean="0"/>
              <a:pPr/>
              <a:t>3. 4. 2020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EB07-36A6-4C35-8208-B8C92DA83EE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sk-SK">
                <a:solidFill>
                  <a:schemeClr val="lt1"/>
                </a:solidFill>
                <a:latin typeface="+mn-lt"/>
                <a:ea typeface="+mn-ea"/>
                <a:cs typeface="+mn-cs"/>
              </a:rPr>
              <a:t>Ak chcete pridať obrázok, kliknite na ikonu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69C2C-DA94-4D02-9DA7-F8A2C8D83381}" type="datetimeFigureOut">
              <a:rPr lang="sk-SK" smtClean="0"/>
              <a:pPr/>
              <a:t>3. 4. 2020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35EB07-36A6-4C35-8208-B8C92DA83EEB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Upravte štýl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EA69C2C-DA94-4D02-9DA7-F8A2C8D83381}" type="datetimeFigureOut">
              <a:rPr lang="sk-SK" smtClean="0"/>
              <a:pPr/>
              <a:t>3. 4. 2020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C35EB07-36A6-4C35-8208-B8C92DA83EEB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://www.varianty.cz/" TargetMode="External"/><Relationship Id="rId7" Type="http://schemas.openxmlformats.org/officeDocument/2006/relationships/hyperlink" Target="http://www.ovce.sk/" TargetMode="External"/><Relationship Id="rId2" Type="http://schemas.openxmlformats.org/officeDocument/2006/relationships/hyperlink" Target="http://www.casopispedagogika.s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inimalizacesikany.cz/" TargetMode="External"/><Relationship Id="rId5" Type="http://schemas.openxmlformats.org/officeDocument/2006/relationships/hyperlink" Target="http://www.zodpovedne.sk/" TargetMode="External"/><Relationship Id="rId4" Type="http://schemas.openxmlformats.org/officeDocument/2006/relationships/hyperlink" Target="http://www.pulib.sk/" TargetMode="External"/><Relationship Id="rId9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8658" y="188640"/>
            <a:ext cx="8546684" cy="1224136"/>
          </a:xfrm>
        </p:spPr>
        <p:txBody>
          <a:bodyPr>
            <a:noAutofit/>
          </a:bodyPr>
          <a:lstStyle/>
          <a:p>
            <a:r>
              <a:rPr lang="sk-SK" sz="6000" b="0" dirty="0">
                <a:solidFill>
                  <a:srgbClr val="FF33CC"/>
                </a:solidFill>
              </a:rPr>
              <a:t>ŠIKANOVANIE </a:t>
            </a:r>
            <a:r>
              <a:rPr lang="sk-SK" sz="2400" b="0" dirty="0" err="1">
                <a:solidFill>
                  <a:srgbClr val="FF33CC"/>
                </a:solidFill>
              </a:rPr>
              <a:t>CPPPaP</a:t>
            </a:r>
            <a:r>
              <a:rPr lang="sk-SK" sz="2400" b="0" dirty="0">
                <a:solidFill>
                  <a:srgbClr val="FF33CC"/>
                </a:solidFill>
              </a:rPr>
              <a:t> Humenné</a:t>
            </a:r>
          </a:p>
        </p:txBody>
      </p:sp>
      <p:pic>
        <p:nvPicPr>
          <p:cNvPr id="5" name="Zástupný symbol obrázka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5482" r="84518">
                        <a14:foregroundMark x1="19718" y1="28814" x2="19718" y2="28814"/>
                        <a14:foregroundMark x1="15493" y1="38983" x2="15493" y2="38983"/>
                        <a14:foregroundMark x1="19366" y1="60452" x2="19366" y2="60452"/>
                        <a14:foregroundMark x1="23239" y1="72881" x2="23239" y2="72881"/>
                        <a14:foregroundMark x1="32042" y1="78531" x2="32042" y2="78531"/>
                        <a14:foregroundMark x1="45423" y1="80791" x2="45423" y2="80791"/>
                        <a14:foregroundMark x1="59859" y1="87006" x2="59859" y2="87006"/>
                        <a14:foregroundMark x1="59859" y1="77966" x2="59859" y2="77966"/>
                        <a14:foregroundMark x1="63028" y1="62147" x2="63028" y2="62147"/>
                        <a14:foregroundMark x1="64437" y1="54237" x2="64437" y2="54237"/>
                        <a14:foregroundMark x1="67254" y1="45198" x2="67254" y2="45198"/>
                        <a14:foregroundMark x1="75000" y1="70621" x2="75000" y2="70621"/>
                        <a14:foregroundMark x1="76056" y1="83051" x2="76056" y2="83051"/>
                        <a14:foregroundMark x1="79577" y1="85876" x2="79577" y2="85876"/>
                        <a14:foregroundMark x1="82746" y1="88136" x2="82746" y2="88136"/>
                        <a14:foregroundMark x1="66549" y1="87006" x2="66549" y2="87006"/>
                        <a14:foregroundMark x1="64437" y1="79096" x2="64437" y2="79096"/>
                        <a14:foregroundMark x1="82394" y1="48588" x2="82394" y2="48588"/>
                        <a14:foregroundMark x1="81338" y1="20904" x2="81338" y2="20904"/>
                        <a14:foregroundMark x1="74648" y1="10734" x2="74648" y2="10734"/>
                        <a14:foregroundMark x1="57042" y1="13559" x2="57042" y2="13559"/>
                        <a14:foregroundMark x1="51761" y1="12994" x2="51761" y2="12994"/>
                        <a14:foregroundMark x1="65493" y1="11299" x2="65493" y2="11299"/>
                        <a14:foregroundMark x1="63380" y1="11299" x2="63380" y2="11299"/>
                        <a14:foregroundMark x1="59859" y1="11299" x2="59859" y2="11299"/>
                        <a14:foregroundMark x1="54225" y1="11299" x2="54225" y2="11299"/>
                        <a14:foregroundMark x1="36972" y1="13559" x2="36972" y2="13559"/>
                        <a14:foregroundMark x1="45070" y1="13559" x2="45070" y2="13559"/>
                        <a14:foregroundMark x1="15845" y1="79096" x2="15845" y2="79096"/>
                        <a14:foregroundMark x1="22183" y1="73446" x2="22183" y2="73446"/>
                        <a14:foregroundMark x1="28169" y1="78531" x2="28169" y2="78531"/>
                        <a14:foregroundMark x1="54577" y1="85876" x2="54577" y2="85876"/>
                        <a14:foregroundMark x1="52817" y1="85876" x2="52817" y2="85876"/>
                        <a14:foregroundMark x1="59859" y1="66102" x2="59859" y2="66102"/>
                        <a14:foregroundMark x1="57042" y1="73446" x2="57042" y2="73446"/>
                        <a14:foregroundMark x1="83803" y1="67797" x2="83803" y2="67797"/>
                        <a14:foregroundMark x1="83099" y1="73446" x2="83099" y2="73446"/>
                        <a14:foregroundMark x1="79577" y1="71751" x2="79577" y2="71751"/>
                        <a14:foregroundMark x1="78169" y1="59887" x2="78169" y2="59887"/>
                        <a14:foregroundMark x1="77113" y1="54237" x2="77113" y2="54237"/>
                        <a14:foregroundMark x1="73592" y1="45763" x2="73592" y2="45763"/>
                        <a14:foregroundMark x1="72535" y1="42373" x2="72535" y2="42373"/>
                        <a14:foregroundMark x1="70775" y1="40678" x2="70775" y2="40678"/>
                        <a14:foregroundMark x1="69014" y1="38418" x2="69014" y2="38418"/>
                        <a14:foregroundMark x1="64789" y1="47458" x2="64789" y2="47458"/>
                        <a14:foregroundMark x1="62676" y1="48588" x2="62676" y2="48588"/>
                        <a14:foregroundMark x1="62676" y1="56497" x2="62676" y2="56497"/>
                        <a14:foregroundMark x1="59859" y1="58192" x2="59859" y2="58192"/>
                        <a14:foregroundMark x1="58803" y1="63277" x2="58803" y2="63277"/>
                        <a14:foregroundMark x1="58099" y1="67797" x2="58099" y2="67797"/>
                        <a14:foregroundMark x1="52465" y1="87571" x2="52465" y2="87571"/>
                        <a14:foregroundMark x1="50704" y1="87571" x2="50704" y2="87571"/>
                        <a14:foregroundMark x1="57394" y1="88701" x2="57394" y2="88701"/>
                        <a14:foregroundMark x1="53521" y1="82486" x2="53521" y2="82486"/>
                        <a14:foregroundMark x1="68662" y1="54802" x2="68662" y2="54802"/>
                        <a14:foregroundMark x1="70070" y1="61582" x2="70070" y2="61582"/>
                        <a14:foregroundMark x1="68310" y1="59322" x2="68310" y2="59322"/>
                        <a14:foregroundMark x1="72183" y1="50847" x2="72183" y2="50847"/>
                        <a14:foregroundMark x1="75352" y1="48023" x2="75352" y2="48023"/>
                        <a14:foregroundMark x1="71831" y1="57062" x2="71831" y2="57062"/>
                        <a14:foregroundMark x1="70423" y1="57062" x2="70423" y2="57062"/>
                        <a14:foregroundMark x1="78873" y1="47458" x2="78873" y2="47458"/>
                        <a14:foregroundMark x1="79577" y1="53672" x2="79577" y2="53672"/>
                        <a14:foregroundMark x1="80634" y1="55367" x2="80634" y2="55367"/>
                        <a14:foregroundMark x1="81338" y1="60452" x2="81338" y2="60452"/>
                        <a14:foregroundMark x1="82394" y1="63277" x2="82394" y2="63277"/>
                        <a14:foregroundMark x1="83451" y1="59322" x2="83451" y2="59322"/>
                        <a14:foregroundMark x1="76761" y1="64972" x2="76761" y2="64972"/>
                        <a14:foregroundMark x1="71127" y1="68927" x2="71127" y2="68927"/>
                        <a14:foregroundMark x1="70423" y1="72316" x2="70423" y2="72316"/>
                        <a14:foregroundMark x1="70423" y1="75141" x2="70423" y2="75141"/>
                        <a14:foregroundMark x1="70423" y1="77966" x2="70423" y2="77966"/>
                        <a14:foregroundMark x1="73592" y1="86441" x2="73592" y2="86441"/>
                        <a14:foregroundMark x1="74648" y1="88136" x2="74648" y2="88136"/>
                        <a14:foregroundMark x1="78169" y1="88136" x2="78169" y2="88136"/>
                        <a14:foregroundMark x1="80634" y1="88136" x2="80634" y2="88136"/>
                        <a14:foregroundMark x1="80986" y1="85876" x2="80986" y2="85876"/>
                        <a14:foregroundMark x1="83451" y1="84746" x2="83451" y2="84746"/>
                        <a14:foregroundMark x1="83451" y1="80226" x2="83451" y2="80226"/>
                        <a14:foregroundMark x1="83803" y1="74011" x2="83803" y2="74011"/>
                        <a14:foregroundMark x1="51761" y1="74011" x2="51761" y2="74011"/>
                        <a14:foregroundMark x1="42958" y1="80791" x2="42958" y2="80791"/>
                        <a14:foregroundMark x1="38732" y1="85311" x2="38732" y2="85311"/>
                        <a14:foregroundMark x1="33451" y1="84746" x2="33451" y2="84746"/>
                        <a14:foregroundMark x1="26408" y1="79096" x2="26408" y2="79096"/>
                      </a14:backgroundRemoval>
                    </a14:imgEffect>
                    <a14:imgEffect>
                      <a14:sharpenSoften amount="-250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853" r="6853"/>
          <a:stretch>
            <a:fillRect/>
          </a:stretch>
        </p:blipFill>
        <p:spPr>
          <a:xfrm>
            <a:off x="467544" y="1340768"/>
            <a:ext cx="8377798" cy="60506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558987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>
                <a:solidFill>
                  <a:srgbClr val="FF33CC"/>
                </a:solidFill>
              </a:rPr>
              <a:t>Charakteristické rysy </a:t>
            </a:r>
            <a:r>
              <a:rPr lang="sk-SK" sz="3200" dirty="0" err="1">
                <a:solidFill>
                  <a:srgbClr val="FF33CC"/>
                </a:solidFill>
              </a:rPr>
              <a:t>kyberšikany</a:t>
            </a:r>
            <a:endParaRPr lang="sk-SK" sz="3200" dirty="0">
              <a:solidFill>
                <a:srgbClr val="FF33CC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52062"/>
          </a:xfrm>
        </p:spPr>
        <p:txBody>
          <a:bodyPr>
            <a:normAutofit fontScale="85000" lnSpcReduction="10000"/>
          </a:bodyPr>
          <a:lstStyle/>
          <a:p>
            <a:pPr algn="just">
              <a:buClr>
                <a:srgbClr val="FF33CC"/>
              </a:buClr>
            </a:pPr>
            <a:r>
              <a:rPr lang="sk-SK" b="1" dirty="0">
                <a:solidFill>
                  <a:schemeClr val="bg1"/>
                </a:solidFill>
              </a:rPr>
              <a:t>Anonymita </a:t>
            </a:r>
            <a:r>
              <a:rPr lang="sk-SK" dirty="0">
                <a:solidFill>
                  <a:schemeClr val="bg1"/>
                </a:solidFill>
              </a:rPr>
              <a:t>- páchateľ môže ostať anonymný a obeť sa nemusí nikdy dozvedieť, kto ju šikanoval. Páchatelia sa skrývajú za skryté čísla, prezývky, vymyslené emailové adresy. Anonymita im umožňuje agresiu stupňovať a dovoliť si to, čo by si tvárou v tvár nedovolili. </a:t>
            </a:r>
          </a:p>
          <a:p>
            <a:pPr algn="just">
              <a:buClr>
                <a:srgbClr val="FF33CC"/>
              </a:buClr>
            </a:pPr>
            <a:r>
              <a:rPr lang="sk-SK" b="1" dirty="0">
                <a:solidFill>
                  <a:schemeClr val="bg1"/>
                </a:solidFill>
              </a:rPr>
              <a:t>nezávislosť na mieste a čase - </a:t>
            </a:r>
            <a:r>
              <a:rPr lang="sk-SK" dirty="0">
                <a:solidFill>
                  <a:schemeClr val="bg1"/>
                </a:solidFill>
              </a:rPr>
              <a:t>pôvodca </a:t>
            </a:r>
            <a:r>
              <a:rPr lang="sk-SK" dirty="0" err="1">
                <a:solidFill>
                  <a:schemeClr val="bg1"/>
                </a:solidFill>
              </a:rPr>
              <a:t>kyberšikany</a:t>
            </a:r>
            <a:r>
              <a:rPr lang="sk-SK" dirty="0">
                <a:solidFill>
                  <a:schemeClr val="bg1"/>
                </a:solidFill>
              </a:rPr>
              <a:t> nemusí byť fyzicky na rovnakom mieste ako jeho obeť.</a:t>
            </a:r>
          </a:p>
          <a:p>
            <a:pPr algn="just">
              <a:buClr>
                <a:srgbClr val="FF33CC"/>
              </a:buClr>
            </a:pPr>
            <a:r>
              <a:rPr lang="sk-SK" b="1" dirty="0">
                <a:solidFill>
                  <a:schemeClr val="bg1"/>
                </a:solidFill>
              </a:rPr>
              <a:t>premena agresora aj obete - </a:t>
            </a:r>
            <a:r>
              <a:rPr lang="sk-SK" dirty="0">
                <a:solidFill>
                  <a:schemeClr val="bg1"/>
                </a:solidFill>
              </a:rPr>
              <a:t>u agresora nie je potrebná fyzická sila, ale zdatnosť v IKT. Obeťou nemusí byť slabší vrstovník ani outsider. </a:t>
            </a:r>
          </a:p>
          <a:p>
            <a:pPr algn="just">
              <a:buClr>
                <a:srgbClr val="FF33CC"/>
              </a:buClr>
            </a:pPr>
            <a:r>
              <a:rPr lang="sk-SK" b="1" dirty="0" err="1">
                <a:solidFill>
                  <a:schemeClr val="bg1"/>
                </a:solidFill>
              </a:rPr>
              <a:t>obtiažna</a:t>
            </a:r>
            <a:r>
              <a:rPr lang="sk-SK" b="1" dirty="0">
                <a:solidFill>
                  <a:schemeClr val="bg1"/>
                </a:solidFill>
              </a:rPr>
              <a:t> kontrola a rýchle šírenie </a:t>
            </a:r>
            <a:r>
              <a:rPr lang="sk-SK" dirty="0">
                <a:solidFill>
                  <a:schemeClr val="bg1"/>
                </a:solidFill>
              </a:rPr>
              <a:t>elektronicky posielaných správ, veľké množstvo divákov, ktorí sa môžu stále pridávať.</a:t>
            </a:r>
          </a:p>
          <a:p>
            <a:pPr>
              <a:buClr>
                <a:srgbClr val="FF33CC"/>
              </a:buClr>
            </a:pPr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9256" y="5538774"/>
            <a:ext cx="2347909" cy="13192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65433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395536" y="428604"/>
            <a:ext cx="4100264" cy="6429396"/>
          </a:xfrm>
        </p:spPr>
        <p:txBody>
          <a:bodyPr>
            <a:normAutofit fontScale="55000" lnSpcReduction="20000"/>
          </a:bodyPr>
          <a:lstStyle/>
          <a:p>
            <a:pPr>
              <a:buClr>
                <a:srgbClr val="FF33CC"/>
              </a:buClr>
            </a:pPr>
            <a:r>
              <a:rPr lang="sk-SK" sz="3600" b="1" dirty="0">
                <a:solidFill>
                  <a:schemeClr val="bg1"/>
                </a:solidFill>
              </a:rPr>
              <a:t>Obťažovanie, ponižovanie, zahanbovanie učiteľa</a:t>
            </a:r>
          </a:p>
          <a:p>
            <a:pPr>
              <a:buClr>
                <a:srgbClr val="FF33CC"/>
              </a:buClr>
            </a:pPr>
            <a:r>
              <a:rPr lang="sk-SK" sz="3600" dirty="0">
                <a:solidFill>
                  <a:schemeClr val="bg1"/>
                </a:solidFill>
              </a:rPr>
              <a:t>opakované urážajúce, výhražné a ohrozujúce e-maily</a:t>
            </a:r>
          </a:p>
          <a:p>
            <a:pPr>
              <a:buClr>
                <a:srgbClr val="FF33CC"/>
              </a:buClr>
            </a:pPr>
            <a:r>
              <a:rPr lang="sk-SK" sz="3600" dirty="0">
                <a:solidFill>
                  <a:schemeClr val="bg1"/>
                </a:solidFill>
              </a:rPr>
              <a:t>nevhodné, urážajúce, osočujúce diskusné skupiny o učiteľovi a pod. </a:t>
            </a:r>
          </a:p>
          <a:p>
            <a:pPr>
              <a:buClr>
                <a:srgbClr val="FF33CC"/>
              </a:buClr>
            </a:pPr>
            <a:r>
              <a:rPr lang="sk-SK" sz="3600" dirty="0">
                <a:solidFill>
                  <a:schemeClr val="bg1"/>
                </a:solidFill>
              </a:rPr>
              <a:t>obťažujúce telefonáty</a:t>
            </a:r>
          </a:p>
          <a:p>
            <a:pPr>
              <a:buClr>
                <a:srgbClr val="FF33CC"/>
              </a:buClr>
            </a:pPr>
            <a:r>
              <a:rPr lang="sk-SK" sz="3600" dirty="0">
                <a:solidFill>
                  <a:schemeClr val="bg1"/>
                </a:solidFill>
              </a:rPr>
              <a:t>rozposielanie zosmiešňujúcich fotiek, obrázkov a nahrávok</a:t>
            </a:r>
          </a:p>
          <a:p>
            <a:pPr>
              <a:buClr>
                <a:srgbClr val="FF33CC"/>
              </a:buClr>
            </a:pPr>
            <a:r>
              <a:rPr lang="sk-SK" sz="3600" dirty="0">
                <a:solidFill>
                  <a:schemeClr val="bg1"/>
                </a:solidFill>
              </a:rPr>
              <a:t>kompromitujúce informácie a fotografie obetí </a:t>
            </a:r>
          </a:p>
          <a:p>
            <a:pPr>
              <a:buClr>
                <a:srgbClr val="FF33CC"/>
              </a:buClr>
            </a:pPr>
            <a:r>
              <a:rPr lang="sk-SK" sz="3600" dirty="0">
                <a:solidFill>
                  <a:schemeClr val="bg1"/>
                </a:solidFill>
              </a:rPr>
              <a:t>zaznamenávanie a oznamovanie školských situácií na internete </a:t>
            </a:r>
          </a:p>
          <a:p>
            <a:pPr>
              <a:buClr>
                <a:srgbClr val="FF33CC"/>
              </a:buClr>
            </a:pPr>
            <a:r>
              <a:rPr lang="sk-SK" sz="3600" dirty="0">
                <a:solidFill>
                  <a:schemeClr val="bg1"/>
                </a:solidFill>
              </a:rPr>
              <a:t>provokácia učiteľa a nasnímanie situácie na mobilný telefón</a:t>
            </a:r>
          </a:p>
          <a:p>
            <a:pPr>
              <a:buClr>
                <a:srgbClr val="FF33CC"/>
              </a:buClr>
            </a:pPr>
            <a:r>
              <a:rPr lang="sk-SK" sz="3600" dirty="0">
                <a:solidFill>
                  <a:schemeClr val="bg1"/>
                </a:solidFill>
              </a:rPr>
              <a:t>internetové hlasovanie v neprospech učiteľa</a:t>
            </a:r>
          </a:p>
          <a:p>
            <a:endParaRPr lang="sk-SK" sz="3600" dirty="0"/>
          </a:p>
          <a:p>
            <a:endParaRPr lang="sk-SK" sz="3600" dirty="0"/>
          </a:p>
          <a:p>
            <a:pPr marL="0" indent="0">
              <a:buNone/>
            </a:pPr>
            <a:endParaRPr lang="sk-SK" sz="3600" dirty="0"/>
          </a:p>
          <a:p>
            <a:endParaRPr lang="sk-SK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4008" y="428604"/>
            <a:ext cx="3857082" cy="6168748"/>
          </a:xfrm>
        </p:spPr>
        <p:txBody>
          <a:bodyPr>
            <a:noAutofit/>
          </a:bodyPr>
          <a:lstStyle/>
          <a:p>
            <a:pPr>
              <a:buClr>
                <a:srgbClr val="FF33CC"/>
              </a:buClr>
            </a:pPr>
            <a:r>
              <a:rPr lang="sk-SK" sz="2000" b="1" dirty="0">
                <a:solidFill>
                  <a:schemeClr val="bg1"/>
                </a:solidFill>
              </a:rPr>
              <a:t>Zneužitie identity učiteľa</a:t>
            </a:r>
          </a:p>
          <a:p>
            <a:pPr>
              <a:buClr>
                <a:srgbClr val="FF33CC"/>
              </a:buClr>
            </a:pPr>
            <a:r>
              <a:rPr lang="sk-SK" sz="2000" dirty="0">
                <a:solidFill>
                  <a:schemeClr val="bg1"/>
                </a:solidFill>
              </a:rPr>
              <a:t>krádež hesiel </a:t>
            </a:r>
          </a:p>
          <a:p>
            <a:pPr>
              <a:buClr>
                <a:srgbClr val="FF33CC"/>
              </a:buClr>
            </a:pPr>
            <a:r>
              <a:rPr lang="sk-SK" sz="2000" dirty="0">
                <a:solidFill>
                  <a:schemeClr val="bg1"/>
                </a:solidFill>
              </a:rPr>
              <a:t>„nabúranie“ sa do e-mailu učiteľa </a:t>
            </a:r>
          </a:p>
          <a:p>
            <a:pPr>
              <a:buClr>
                <a:srgbClr val="FF33CC"/>
              </a:buClr>
            </a:pPr>
            <a:r>
              <a:rPr lang="sk-SK" sz="2000" dirty="0">
                <a:solidFill>
                  <a:schemeClr val="bg1"/>
                </a:solidFill>
              </a:rPr>
              <a:t>písanie správ v učiteľovom mene </a:t>
            </a:r>
          </a:p>
          <a:p>
            <a:pPr>
              <a:buClr>
                <a:srgbClr val="FF33CC"/>
              </a:buClr>
            </a:pPr>
            <a:r>
              <a:rPr lang="sk-SK" sz="2000" dirty="0">
                <a:solidFill>
                  <a:schemeClr val="bg1"/>
                </a:solidFill>
              </a:rPr>
              <a:t>zneužitie učiteľovej internetovej korešpondencie</a:t>
            </a:r>
          </a:p>
          <a:p>
            <a:pPr>
              <a:buClr>
                <a:srgbClr val="FF33CC"/>
              </a:buClr>
            </a:pPr>
            <a:r>
              <a:rPr lang="sk-SK" sz="2000" dirty="0">
                <a:solidFill>
                  <a:schemeClr val="bg1"/>
                </a:solidFill>
              </a:rPr>
              <a:t>odstránenie práce učiteľa zverejnenej na internete</a:t>
            </a:r>
          </a:p>
          <a:p>
            <a:pPr>
              <a:buClr>
                <a:srgbClr val="FF33CC"/>
              </a:buClr>
            </a:pPr>
            <a:r>
              <a:rPr lang="sk-SK" sz="2000" dirty="0">
                <a:solidFill>
                  <a:schemeClr val="bg1"/>
                </a:solidFill>
              </a:rPr>
              <a:t>falošné profily vytvorené o učiteľovi na sociálnych sieťach</a:t>
            </a:r>
          </a:p>
          <a:p>
            <a:pPr>
              <a:buClr>
                <a:srgbClr val="FF33CC"/>
              </a:buClr>
            </a:pPr>
            <a:r>
              <a:rPr lang="sk-SK" sz="2000" dirty="0">
                <a:solidFill>
                  <a:schemeClr val="bg1"/>
                </a:solidFill>
              </a:rPr>
              <a:t>rozposielanie urážlivých a obťažujúcich správ pod menom učiteľa</a:t>
            </a:r>
          </a:p>
        </p:txBody>
      </p:sp>
    </p:spTree>
    <p:extLst>
      <p:ext uri="{BB962C8B-B14F-4D97-AF65-F5344CB8AC3E}">
        <p14:creationId xmlns:p14="http://schemas.microsoft.com/office/powerpoint/2010/main" val="2502439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 fontScale="90000"/>
          </a:bodyPr>
          <a:lstStyle/>
          <a:p>
            <a:r>
              <a:rPr lang="sk-SK" sz="3200" dirty="0">
                <a:solidFill>
                  <a:srgbClr val="FF33CC"/>
                </a:solidFill>
              </a:rPr>
              <a:t>Prevencia </a:t>
            </a:r>
            <a:r>
              <a:rPr lang="sk-SK" sz="3200" dirty="0" err="1">
                <a:solidFill>
                  <a:srgbClr val="FF33CC"/>
                </a:solidFill>
              </a:rPr>
              <a:t>online</a:t>
            </a:r>
            <a:r>
              <a:rPr lang="sk-SK" sz="3200" dirty="0">
                <a:solidFill>
                  <a:srgbClr val="FF33CC"/>
                </a:solidFill>
              </a:rPr>
              <a:t> násilia, obrana pri útokoch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80624"/>
          </a:xfrm>
        </p:spPr>
        <p:txBody>
          <a:bodyPr>
            <a:noAutofit/>
          </a:bodyPr>
          <a:lstStyle/>
          <a:p>
            <a:pPr algn="just">
              <a:buClr>
                <a:srgbClr val="FF33CC"/>
              </a:buClr>
            </a:pPr>
            <a:r>
              <a:rPr lang="sk-SK" sz="2400" dirty="0">
                <a:solidFill>
                  <a:schemeClr val="bg1"/>
                </a:solidFill>
              </a:rPr>
              <a:t>Vyžaduje si pozornosť a zainteresovanosť všetkých – učiteľov, rodičov a celej spoločnosti bez ohľadu na to, či ide o </a:t>
            </a:r>
            <a:r>
              <a:rPr lang="sk-SK" sz="2400" dirty="0" err="1">
                <a:solidFill>
                  <a:schemeClr val="bg1"/>
                </a:solidFill>
              </a:rPr>
              <a:t>kyberšikanu</a:t>
            </a:r>
            <a:r>
              <a:rPr lang="sk-SK" sz="2400" dirty="0">
                <a:solidFill>
                  <a:schemeClr val="bg1"/>
                </a:solidFill>
              </a:rPr>
              <a:t> páchanú na učiteľoch alebo medzi žiakmi. </a:t>
            </a:r>
          </a:p>
          <a:p>
            <a:pPr algn="just">
              <a:buClr>
                <a:srgbClr val="FF33CC"/>
              </a:buClr>
            </a:pPr>
            <a:r>
              <a:rPr lang="sk-SK" sz="2400" dirty="0">
                <a:solidFill>
                  <a:schemeClr val="bg1"/>
                </a:solidFill>
              </a:rPr>
              <a:t>V prvom rade je potrebné </a:t>
            </a:r>
            <a:r>
              <a:rPr lang="sk-SK" sz="2400" b="1" dirty="0">
                <a:solidFill>
                  <a:schemeClr val="bg1"/>
                </a:solidFill>
              </a:rPr>
              <a:t>definovať elektronické šikanovanie a sankcie </a:t>
            </a:r>
            <a:r>
              <a:rPr lang="sk-SK" sz="2400" dirty="0">
                <a:solidFill>
                  <a:schemeClr val="bg1"/>
                </a:solidFill>
              </a:rPr>
              <a:t>za jeho realizovanie </a:t>
            </a:r>
            <a:r>
              <a:rPr lang="sk-SK" sz="2400" b="1" dirty="0">
                <a:solidFill>
                  <a:schemeClr val="bg1"/>
                </a:solidFill>
              </a:rPr>
              <a:t>v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b="1" dirty="0">
                <a:solidFill>
                  <a:schemeClr val="bg1"/>
                </a:solidFill>
              </a:rPr>
              <a:t>školskom poriadku/internom predpise školy a</a:t>
            </a:r>
            <a:r>
              <a:rPr lang="sk-SK" sz="2400" dirty="0">
                <a:solidFill>
                  <a:schemeClr val="bg1"/>
                </a:solidFill>
              </a:rPr>
              <a:t> </a:t>
            </a:r>
            <a:r>
              <a:rPr lang="sk-SK" sz="2400" b="1" dirty="0">
                <a:solidFill>
                  <a:schemeClr val="bg1"/>
                </a:solidFill>
              </a:rPr>
              <a:t>upozorniť pedagogickú obec a rodičov na sankcie </a:t>
            </a:r>
            <a:r>
              <a:rPr lang="sk-SK" sz="2400" dirty="0">
                <a:solidFill>
                  <a:schemeClr val="bg1"/>
                </a:solidFill>
              </a:rPr>
              <a:t>a jeho formy páchané v škole a v jej areáli nie len vo vzťahu žiaka k inému žiakovi, ale i vo vzťahu žiak - učiteľ</a:t>
            </a:r>
          </a:p>
          <a:p>
            <a:pPr algn="just">
              <a:buClr>
                <a:srgbClr val="FF33CC"/>
              </a:buClr>
            </a:pPr>
            <a:r>
              <a:rPr lang="sk-SK" sz="2400" dirty="0">
                <a:solidFill>
                  <a:schemeClr val="bg1"/>
                </a:solidFill>
              </a:rPr>
              <a:t> Ak sa šikanovanie odohráva v edukačnom prostredí, je potrebné </a:t>
            </a:r>
            <a:r>
              <a:rPr lang="sk-SK" sz="2400" b="1" dirty="0">
                <a:solidFill>
                  <a:schemeClr val="bg1"/>
                </a:solidFill>
              </a:rPr>
              <a:t>podporiť obeť</a:t>
            </a:r>
            <a:r>
              <a:rPr lang="sk-SK" sz="2400" dirty="0">
                <a:solidFill>
                  <a:schemeClr val="bg1"/>
                </a:solidFill>
              </a:rPr>
              <a:t>, či už ide o žiaka alebo učiteľa. </a:t>
            </a:r>
          </a:p>
        </p:txBody>
      </p:sp>
    </p:spTree>
    <p:extLst>
      <p:ext uri="{BB962C8B-B14F-4D97-AF65-F5344CB8AC3E}">
        <p14:creationId xmlns:p14="http://schemas.microsoft.com/office/powerpoint/2010/main" val="15994322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285728"/>
            <a:ext cx="8291264" cy="6572272"/>
          </a:xfrm>
        </p:spPr>
        <p:txBody>
          <a:bodyPr>
            <a:noAutofit/>
          </a:bodyPr>
          <a:lstStyle/>
          <a:p>
            <a:pPr algn="just">
              <a:buClr>
                <a:srgbClr val="FF33CC"/>
              </a:buClr>
              <a:buNone/>
            </a:pPr>
            <a:r>
              <a:rPr lang="sk-SK" sz="2000" dirty="0">
                <a:solidFill>
                  <a:schemeClr val="bg1"/>
                </a:solidFill>
              </a:rPr>
              <a:t>      100% ochrana proti </a:t>
            </a:r>
            <a:r>
              <a:rPr lang="sk-SK" sz="2000" dirty="0" err="1">
                <a:solidFill>
                  <a:schemeClr val="bg1"/>
                </a:solidFill>
              </a:rPr>
              <a:t>kyberútokom</a:t>
            </a:r>
            <a:r>
              <a:rPr lang="sk-SK" sz="2000" dirty="0">
                <a:solidFill>
                  <a:schemeClr val="bg1"/>
                </a:solidFill>
              </a:rPr>
              <a:t> neexistuje. Nasledujúce kroky však môžu pomôcť znížiť riziko či intenzitu </a:t>
            </a:r>
            <a:r>
              <a:rPr lang="sk-SK" sz="2000" dirty="0" err="1">
                <a:solidFill>
                  <a:schemeClr val="bg1"/>
                </a:solidFill>
              </a:rPr>
              <a:t>kyberútokov</a:t>
            </a:r>
            <a:r>
              <a:rPr lang="sk-SK" sz="2000" dirty="0">
                <a:solidFill>
                  <a:schemeClr val="bg1"/>
                </a:solidFill>
              </a:rPr>
              <a:t>:</a:t>
            </a:r>
          </a:p>
          <a:p>
            <a:pPr marL="457200" indent="-457200" algn="just">
              <a:buClr>
                <a:srgbClr val="FF33CC"/>
              </a:buClr>
              <a:buFont typeface="+mj-lt"/>
              <a:buAutoNum type="arabicPeriod"/>
            </a:pPr>
            <a:r>
              <a:rPr lang="sk-SK" sz="2000" b="1" dirty="0">
                <a:solidFill>
                  <a:schemeClr val="bg1"/>
                </a:solidFill>
              </a:rPr>
              <a:t>nezverejňujte údaje na internete - </a:t>
            </a:r>
            <a:r>
              <a:rPr lang="sk-SK" sz="2000" dirty="0">
                <a:solidFill>
                  <a:schemeClr val="bg1"/>
                </a:solidFill>
              </a:rPr>
              <a:t>osobné údaje,  informácie týkajúce sa zamestnania alebo vyučovania, fotky, ktoré by sa mohli dostať k žiakom /kolegom /nadriadeným</a:t>
            </a:r>
          </a:p>
          <a:p>
            <a:pPr marL="457200" indent="-457200" algn="just">
              <a:buClr>
                <a:srgbClr val="FF33CC"/>
              </a:buClr>
              <a:buFont typeface="+mj-lt"/>
              <a:buAutoNum type="arabicPeriod"/>
            </a:pPr>
            <a:r>
              <a:rPr lang="sk-SK" sz="2000" b="1" dirty="0">
                <a:solidFill>
                  <a:schemeClr val="bg1"/>
                </a:solidFill>
              </a:rPr>
              <a:t>nepridávajte si </a:t>
            </a:r>
            <a:r>
              <a:rPr lang="sk-SK" sz="2000" dirty="0">
                <a:solidFill>
                  <a:schemeClr val="bg1"/>
                </a:solidFill>
              </a:rPr>
              <a:t>medzi priateľov súčasných alebo bývalých žiakov, </a:t>
            </a:r>
            <a:r>
              <a:rPr lang="sk-SK" sz="2000" b="1" dirty="0">
                <a:solidFill>
                  <a:schemeClr val="bg1"/>
                </a:solidFill>
              </a:rPr>
              <a:t>zvážte následky </a:t>
            </a:r>
            <a:r>
              <a:rPr lang="sk-SK" sz="2000" dirty="0">
                <a:solidFill>
                  <a:schemeClr val="bg1"/>
                </a:solidFill>
              </a:rPr>
              <a:t>ich pridania </a:t>
            </a:r>
          </a:p>
          <a:p>
            <a:pPr marL="514350" indent="-514350" algn="just">
              <a:buClr>
                <a:srgbClr val="FF33CC"/>
              </a:buClr>
              <a:buFont typeface="+mj-lt"/>
              <a:buAutoNum type="arabicPeriod" startAt="6"/>
            </a:pPr>
            <a:r>
              <a:rPr lang="sk-SK" sz="2000" b="1" dirty="0">
                <a:solidFill>
                  <a:schemeClr val="bg1"/>
                </a:solidFill>
              </a:rPr>
              <a:t>ukončite komunikáciu - </a:t>
            </a:r>
            <a:r>
              <a:rPr lang="sk-SK" sz="2000" dirty="0">
                <a:solidFill>
                  <a:schemeClr val="bg1"/>
                </a:solidFill>
              </a:rPr>
              <a:t>nekomunikujte s útočníkom, nesnažte sa ho odradiť, nevyhrážajte sa, </a:t>
            </a:r>
            <a:r>
              <a:rPr lang="sk-SK" sz="2000" dirty="0" err="1">
                <a:solidFill>
                  <a:schemeClr val="bg1"/>
                </a:solidFill>
              </a:rPr>
              <a:t>nemstite</a:t>
            </a:r>
            <a:r>
              <a:rPr lang="sk-SK" sz="2000" dirty="0">
                <a:solidFill>
                  <a:schemeClr val="bg1"/>
                </a:solidFill>
              </a:rPr>
              <a:t> sa - útočník to skôr či neskôr vzdá, pretože jeho námaha neprinesie prakticky žiadnu odozvu. </a:t>
            </a:r>
          </a:p>
          <a:p>
            <a:pPr marL="514350" indent="-514350" algn="just">
              <a:buClr>
                <a:srgbClr val="FF33CC"/>
              </a:buClr>
              <a:buFont typeface="+mj-lt"/>
              <a:buAutoNum type="arabicPeriod" startAt="6"/>
            </a:pPr>
            <a:r>
              <a:rPr lang="sk-SK" sz="2000" b="1" dirty="0">
                <a:solidFill>
                  <a:schemeClr val="bg1"/>
                </a:solidFill>
              </a:rPr>
              <a:t>blokujte útočníka - </a:t>
            </a:r>
            <a:r>
              <a:rPr lang="sk-SK" sz="2000" dirty="0">
                <a:solidFill>
                  <a:schemeClr val="bg1"/>
                </a:solidFill>
              </a:rPr>
              <a:t>zablokujte si prijímanie útočníkových správ a hovorov, zmeňte svoju virtuálnu identitu, kontaktujte poskytovateľa služieb. Cieľom je </a:t>
            </a:r>
            <a:r>
              <a:rPr lang="sk-SK" sz="2000" dirty="0" err="1">
                <a:solidFill>
                  <a:schemeClr val="bg1"/>
                </a:solidFill>
              </a:rPr>
              <a:t>zťažiť</a:t>
            </a:r>
            <a:r>
              <a:rPr lang="sk-SK" sz="2000" dirty="0">
                <a:solidFill>
                  <a:schemeClr val="bg1"/>
                </a:solidFill>
              </a:rPr>
              <a:t> počínanie útočníka. </a:t>
            </a:r>
          </a:p>
          <a:p>
            <a:pPr marL="514350" indent="-514350" algn="just">
              <a:buClr>
                <a:srgbClr val="FF33CC"/>
              </a:buClr>
              <a:buFont typeface="+mj-lt"/>
              <a:buAutoNum type="arabicPeriod" startAt="7"/>
            </a:pPr>
            <a:r>
              <a:rPr lang="sk-SK" sz="2000" b="1" dirty="0">
                <a:solidFill>
                  <a:schemeClr val="bg1"/>
                </a:solidFill>
              </a:rPr>
              <a:t>oznámte útok, poraďte sa s </a:t>
            </a:r>
            <a:r>
              <a:rPr lang="sk-SK" sz="2000" dirty="0">
                <a:solidFill>
                  <a:schemeClr val="bg1"/>
                </a:solidFill>
              </a:rPr>
              <a:t>niekým </a:t>
            </a:r>
            <a:r>
              <a:rPr lang="sk-SK" sz="2000" b="1" dirty="0">
                <a:solidFill>
                  <a:schemeClr val="bg1"/>
                </a:solidFill>
              </a:rPr>
              <a:t>blízkym</a:t>
            </a:r>
            <a:r>
              <a:rPr lang="sk-SK" sz="2000" dirty="0">
                <a:solidFill>
                  <a:schemeClr val="bg1"/>
                </a:solidFill>
              </a:rPr>
              <a:t>, kto môže pomôcť s chladnou hlavou a určitým odstupom</a:t>
            </a:r>
          </a:p>
          <a:p>
            <a:pPr marL="514350" indent="-514350" algn="just">
              <a:buClr>
                <a:srgbClr val="FF33CC"/>
              </a:buClr>
              <a:buFont typeface="+mj-lt"/>
              <a:buAutoNum type="arabicPeriod" startAt="8"/>
            </a:pPr>
            <a:r>
              <a:rPr lang="sk-SK" sz="2000" b="1" dirty="0">
                <a:solidFill>
                  <a:schemeClr val="bg1"/>
                </a:solidFill>
              </a:rPr>
              <a:t>uchovajte dôkazy - </a:t>
            </a:r>
            <a:r>
              <a:rPr lang="sk-SK" sz="2000" dirty="0" err="1">
                <a:solidFill>
                  <a:schemeClr val="bg1"/>
                </a:solidFill>
              </a:rPr>
              <a:t>sms</a:t>
            </a:r>
            <a:r>
              <a:rPr lang="sk-SK" sz="2000" dirty="0">
                <a:solidFill>
                  <a:schemeClr val="bg1"/>
                </a:solidFill>
              </a:rPr>
              <a:t>, maily, správy z chatu atď., vďaka nim môže byť zahájené vyšetrovanie proti útočníkovi</a:t>
            </a:r>
          </a:p>
          <a:p>
            <a:pPr marL="457200" indent="-457200" algn="just">
              <a:buClr>
                <a:srgbClr val="FF33CC"/>
              </a:buClr>
              <a:buAutoNum type="arabicPeriod" startAt="10"/>
            </a:pPr>
            <a:r>
              <a:rPr lang="sk-SK" sz="2000" b="1" dirty="0">
                <a:solidFill>
                  <a:schemeClr val="bg1"/>
                </a:solidFill>
              </a:rPr>
              <a:t>nereagujte</a:t>
            </a:r>
            <a:r>
              <a:rPr lang="sk-SK" sz="2000" dirty="0">
                <a:solidFill>
                  <a:schemeClr val="bg1"/>
                </a:solidFill>
              </a:rPr>
              <a:t> na násilie násilím </a:t>
            </a:r>
          </a:p>
          <a:p>
            <a:pPr marL="457200" indent="-457200" algn="just">
              <a:buClr>
                <a:srgbClr val="FF33CC"/>
              </a:buClr>
              <a:buFont typeface="+mj-lt"/>
              <a:buAutoNum type="arabicPeriod" startAt="10"/>
            </a:pPr>
            <a:endParaRPr lang="sk-SK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8995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>
                <a:solidFill>
                  <a:srgbClr val="FF33CC"/>
                </a:solidFill>
              </a:rPr>
              <a:t>Šikanovanie a legislatíva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52062"/>
          </a:xfrm>
        </p:spPr>
        <p:txBody>
          <a:bodyPr>
            <a:normAutofit fontScale="77500" lnSpcReduction="20000"/>
          </a:bodyPr>
          <a:lstStyle/>
          <a:p>
            <a:pPr algn="just">
              <a:buClr>
                <a:srgbClr val="FF33CC"/>
              </a:buClr>
            </a:pPr>
            <a:r>
              <a:rPr lang="sk-SK" dirty="0">
                <a:solidFill>
                  <a:schemeClr val="bg1"/>
                </a:solidFill>
              </a:rPr>
              <a:t>Podľa Zákona č.372/1990 Zb. o priestupkoch môže šikanovanie žiakov napĺňať skutkovú podstatu priestupkov. Môže ísť predovšetkým o priestupky proti občianskemu spolunažívaniu a priestupky proti majetku. </a:t>
            </a:r>
          </a:p>
          <a:p>
            <a:pPr algn="just">
              <a:buClr>
                <a:srgbClr val="FF33CC"/>
              </a:buClr>
            </a:pPr>
            <a:r>
              <a:rPr lang="sk-SK" dirty="0">
                <a:solidFill>
                  <a:schemeClr val="bg1"/>
                </a:solidFill>
              </a:rPr>
              <a:t>Zodpovedným za priestupky je ten, kto v čase jeho spáchania dovŕšil 15. rok svojho veku, a zaradzuje sa do kategórie „mladistvých“</a:t>
            </a:r>
          </a:p>
          <a:p>
            <a:pPr algn="just">
              <a:buClr>
                <a:srgbClr val="FF33CC"/>
              </a:buClr>
            </a:pPr>
            <a:r>
              <a:rPr lang="sk-SK" dirty="0">
                <a:solidFill>
                  <a:schemeClr val="bg1"/>
                </a:solidFill>
              </a:rPr>
              <a:t>Podľa Zákona č.300/2005 Zb. Trestného zákona môže šikanovanie žiakov napĺňať i skutkovú podstatu trestných činov. Môže ísť o trestný čin ohovárania, nebezpečného vyhrážania, ublíženia na zdraví, obmedzovania osobnej slobody, nátlaku, vydierania, lúpeže, hrubého nátlaku, krádeže alebo poškodzovania cudzej veci, neoprávneného užívania cudzej veci.</a:t>
            </a:r>
          </a:p>
          <a:p>
            <a:pPr algn="just">
              <a:buClr>
                <a:srgbClr val="FF33CC"/>
              </a:buClr>
            </a:pPr>
            <a:r>
              <a:rPr lang="sk-SK" dirty="0">
                <a:solidFill>
                  <a:schemeClr val="bg1"/>
                </a:solidFill>
              </a:rPr>
              <a:t>Trestne zodpovedný je ten, kto v čase spáchania činu dovŕšil 14.rok svojho veku.  </a:t>
            </a:r>
          </a:p>
          <a:p>
            <a:pPr>
              <a:buClr>
                <a:srgbClr val="FF33CC"/>
              </a:buClr>
            </a:pPr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07184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939784"/>
          </a:xfrm>
        </p:spPr>
        <p:txBody>
          <a:bodyPr>
            <a:normAutofit/>
          </a:bodyPr>
          <a:lstStyle/>
          <a:p>
            <a:r>
              <a:rPr lang="sk-SK" sz="3200" dirty="0">
                <a:solidFill>
                  <a:srgbClr val="FF33CC"/>
                </a:solidFill>
              </a:rPr>
              <a:t>Šikanovanie a štatistika ŠŠI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80690"/>
          </a:xfrm>
        </p:spPr>
        <p:txBody>
          <a:bodyPr>
            <a:noAutofit/>
          </a:bodyPr>
          <a:lstStyle/>
          <a:p>
            <a:pPr algn="just">
              <a:buClr>
                <a:srgbClr val="FF33CC"/>
              </a:buClr>
            </a:pPr>
            <a:r>
              <a:rPr lang="sk-SK" sz="2000" dirty="0">
                <a:solidFill>
                  <a:schemeClr val="bg1"/>
                </a:solidFill>
              </a:rPr>
              <a:t>na základnej škole sa necíti bezpečne 14% žiakov</a:t>
            </a:r>
          </a:p>
          <a:p>
            <a:pPr algn="just">
              <a:buClr>
                <a:srgbClr val="FF33CC"/>
              </a:buClr>
            </a:pPr>
            <a:r>
              <a:rPr lang="sk-SK" sz="2000" dirty="0">
                <a:solidFill>
                  <a:schemeClr val="bg1"/>
                </a:solidFill>
              </a:rPr>
              <a:t>so šikanovaním sa osobne stretne 20% dievčat a 25% chlapcov </a:t>
            </a:r>
          </a:p>
          <a:p>
            <a:pPr algn="just">
              <a:buClr>
                <a:srgbClr val="FF33CC"/>
              </a:buClr>
            </a:pPr>
            <a:r>
              <a:rPr lang="sk-SK" sz="2000" dirty="0">
                <a:solidFill>
                  <a:schemeClr val="bg1"/>
                </a:solidFill>
              </a:rPr>
              <a:t>svedkom šikanovania niekoho iného bolo 43% žiakov </a:t>
            </a:r>
          </a:p>
          <a:p>
            <a:pPr algn="just">
              <a:buClr>
                <a:srgbClr val="FF33CC"/>
              </a:buClr>
            </a:pPr>
            <a:r>
              <a:rPr lang="sk-SK" sz="2000" dirty="0">
                <a:solidFill>
                  <a:schemeClr val="bg1"/>
                </a:solidFill>
              </a:rPr>
              <a:t>Takmer 31% detí sa so svojim trápením nezdôverí nikomu. Z necelých 70% obetí </a:t>
            </a:r>
            <a:r>
              <a:rPr lang="sk-SK" sz="2000" dirty="0" err="1">
                <a:solidFill>
                  <a:schemeClr val="bg1"/>
                </a:solidFill>
              </a:rPr>
              <a:t>šikany</a:t>
            </a:r>
            <a:r>
              <a:rPr lang="sk-SK" sz="2000" dirty="0">
                <a:solidFill>
                  <a:schemeClr val="bg1"/>
                </a:solidFill>
              </a:rPr>
              <a:t>, ktoré k tomu nájdu odvahu, sa takmer polovica (49%) posťažuje iba kamarátom a spolužiakom, len 33% to povie rodičom a 13% šikanovaných detí hľadá pomoc u učiteľov</a:t>
            </a:r>
          </a:p>
          <a:p>
            <a:pPr algn="just">
              <a:buClr>
                <a:srgbClr val="FF33CC"/>
              </a:buClr>
            </a:pPr>
            <a:r>
              <a:rPr lang="sk-SK" sz="2000" dirty="0">
                <a:solidFill>
                  <a:schemeClr val="bg1"/>
                </a:solidFill>
              </a:rPr>
              <a:t>Najnebezpečnejšími miestami šikanovania sú triedy počas prestávok, čo uviedlo 39%opýtaných a druhom mieste uviedli deti chodby (24%). Naopak najbezpečnejšie sa deti cítia v jedálňach (len 4% ich uviedli ako miesto, kde sa stali obeťou </a:t>
            </a:r>
            <a:r>
              <a:rPr lang="sk-SK" sz="2000" dirty="0" err="1">
                <a:solidFill>
                  <a:schemeClr val="bg1"/>
                </a:solidFill>
              </a:rPr>
              <a:t>šikany</a:t>
            </a:r>
            <a:r>
              <a:rPr lang="sk-SK" sz="2000" dirty="0">
                <a:solidFill>
                  <a:schemeClr val="bg1"/>
                </a:solidFill>
              </a:rPr>
              <a:t>).</a:t>
            </a:r>
          </a:p>
          <a:p>
            <a:pPr algn="just">
              <a:buClr>
                <a:srgbClr val="FF33CC"/>
              </a:buClr>
            </a:pPr>
            <a:r>
              <a:rPr lang="sk-SK" sz="2000" dirty="0">
                <a:solidFill>
                  <a:schemeClr val="bg1"/>
                </a:solidFill>
              </a:rPr>
              <a:t>Až 60% prípadov šikanovania ohlásili učitelia</a:t>
            </a:r>
          </a:p>
          <a:p>
            <a:pPr algn="just">
              <a:buClr>
                <a:srgbClr val="FF33CC"/>
              </a:buClr>
            </a:pPr>
            <a:r>
              <a:rPr lang="sk-SK" sz="2000" dirty="0">
                <a:solidFill>
                  <a:schemeClr val="bg1"/>
                </a:solidFill>
              </a:rPr>
              <a:t>Ako agresori boli najčastejšie uvedení spolužiaci, vo viac ako 25% prípadov sa jedná o žiakov z inej triedy </a:t>
            </a:r>
          </a:p>
          <a:p>
            <a:pPr algn="just">
              <a:buClr>
                <a:srgbClr val="FF33CC"/>
              </a:buClr>
            </a:pPr>
            <a:r>
              <a:rPr lang="sk-SK" sz="2000" dirty="0">
                <a:solidFill>
                  <a:schemeClr val="bg1"/>
                </a:solidFill>
              </a:rPr>
              <a:t>Viac ako 2% detí označili za násilníka učiteľa</a:t>
            </a:r>
          </a:p>
          <a:p>
            <a:pPr>
              <a:buClr>
                <a:srgbClr val="FF33CC"/>
              </a:buClr>
              <a:buNone/>
            </a:pPr>
            <a:endParaRPr lang="sk-SK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2800" dirty="0">
                <a:solidFill>
                  <a:srgbClr val="FF33CC"/>
                </a:solidFill>
              </a:rPr>
              <a:t>Ponukové aktivity </a:t>
            </a:r>
            <a:r>
              <a:rPr lang="sk-SK" sz="2800" dirty="0" err="1">
                <a:solidFill>
                  <a:srgbClr val="FF33CC"/>
                </a:solidFill>
              </a:rPr>
              <a:t>CPPPaP</a:t>
            </a:r>
            <a:r>
              <a:rPr lang="sk-SK" sz="2800" dirty="0">
                <a:solidFill>
                  <a:srgbClr val="FF33CC"/>
                </a:solidFill>
              </a:rPr>
              <a:t> v oblasti sociálno-patologických javov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3774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sk-SK" sz="1800" b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Aktivity pre pedagogických pracovníkov:</a:t>
            </a:r>
            <a:endParaRPr lang="sk-SK" sz="1800" dirty="0">
              <a:solidFill>
                <a:srgbClr val="FF33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sk-SK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Problematika záškoláctva </a:t>
            </a:r>
          </a:p>
          <a:p>
            <a:pPr algn="just"/>
            <a:r>
              <a:rPr lang="sk-SK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Čo je nové v drogovej prevencii a v prevencii šikanovania</a:t>
            </a:r>
          </a:p>
          <a:p>
            <a:pPr algn="just"/>
            <a:r>
              <a:rPr lang="sk-SK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Agresivita a čo s ňou</a:t>
            </a:r>
          </a:p>
          <a:p>
            <a:pPr algn="just"/>
            <a:r>
              <a:rPr lang="sk-SK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Zvládanie záťažových situácií a relaxačné techniky</a:t>
            </a:r>
          </a:p>
          <a:p>
            <a:pPr algn="just">
              <a:buNone/>
            </a:pPr>
            <a:r>
              <a:rPr lang="sk-SK" sz="1800" b="1" dirty="0">
                <a:solidFill>
                  <a:srgbClr val="FF33CC"/>
                </a:solidFill>
                <a:latin typeface="Times New Roman" pitchFamily="18" charset="0"/>
                <a:cs typeface="Times New Roman" pitchFamily="18" charset="0"/>
              </a:rPr>
              <a:t>Aktivity pre žiakov I a II stupňa ZŠ, SŠ:</a:t>
            </a:r>
          </a:p>
          <a:p>
            <a:pPr algn="just"/>
            <a:r>
              <a:rPr lang="sk-SK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 oblasti sociálnych vzťahov: </a:t>
            </a:r>
            <a:r>
              <a:rPr lang="sk-SK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Aby sme sa v triede cítili lepšie, Prevencia rizikového správania a porúch správania, Povedz to priamo - prevencia agresivity I.,II., Ako sa stať sám sebou a nebyť sám – prevencia agresivity, Vplyv médií na psychický vývin detí a mládeže ...</a:t>
            </a:r>
          </a:p>
          <a:p>
            <a:pPr algn="just"/>
            <a:r>
              <a:rPr lang="sk-SK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 oblasti prevencie šikanovania: </a:t>
            </a:r>
            <a:r>
              <a:rPr lang="sk-SK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Prevencia šikanovania a násilných prejavov, Bezpečné používanie  internetu, </a:t>
            </a:r>
            <a:r>
              <a:rPr lang="sk-SK" sz="1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Kyberšikanovanie</a:t>
            </a:r>
            <a:r>
              <a:rPr lang="sk-SK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sk-SK" sz="18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Kyberšikana</a:t>
            </a:r>
            <a:r>
              <a:rPr lang="sk-SK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...</a:t>
            </a:r>
          </a:p>
          <a:p>
            <a:pPr algn="just"/>
            <a:r>
              <a:rPr lang="sk-SK" sz="1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 oblasti prevencie závislostí</a:t>
            </a:r>
            <a:r>
              <a:rPr lang="sk-SK" sz="1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: Prevencia závislostí 1., Umenie povedať nie –prevencia závislostí 2., Prevencia nadužívania legálnych drog – tabak, alkohol, Prevencia látkových, nelátkových závislostí, Závislosti naše každodenné...</a:t>
            </a:r>
          </a:p>
          <a:p>
            <a:pPr>
              <a:buNone/>
            </a:pPr>
            <a:endParaRPr lang="sk-SK" sz="1800" dirty="0"/>
          </a:p>
        </p:txBody>
      </p:sp>
      <p:pic>
        <p:nvPicPr>
          <p:cNvPr id="4" name="Zástupný symbol obsahu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2264" y="1643050"/>
            <a:ext cx="2333644" cy="15001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11222"/>
          </a:xfrm>
        </p:spPr>
        <p:txBody>
          <a:bodyPr>
            <a:normAutofit/>
          </a:bodyPr>
          <a:lstStyle/>
          <a:p>
            <a:r>
              <a:rPr lang="sk-SK" sz="3200" dirty="0">
                <a:solidFill>
                  <a:srgbClr val="FF33CC"/>
                </a:solidFill>
              </a:rPr>
              <a:t>Odporúčaná literatúra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428736"/>
            <a:ext cx="8219256" cy="4929222"/>
          </a:xfrm>
          <a:ln>
            <a:noFill/>
          </a:ln>
        </p:spPr>
        <p:txBody>
          <a:bodyPr>
            <a:normAutofit fontScale="92500" lnSpcReduction="20000"/>
          </a:bodyPr>
          <a:lstStyle/>
          <a:p>
            <a:pPr algn="just">
              <a:buClr>
                <a:srgbClr val="FF33CC"/>
              </a:buClr>
            </a:pPr>
            <a:r>
              <a:rPr lang="sk-SK" sz="2600" dirty="0">
                <a:solidFill>
                  <a:schemeClr val="bg1"/>
                </a:solidFill>
              </a:rPr>
              <a:t>Černá, A. a kol. </a:t>
            </a:r>
            <a:r>
              <a:rPr lang="sk-SK" sz="2600" i="1" dirty="0" err="1">
                <a:solidFill>
                  <a:schemeClr val="bg1"/>
                </a:solidFill>
              </a:rPr>
              <a:t>Kyberšikana</a:t>
            </a:r>
            <a:r>
              <a:rPr lang="sk-SK" sz="2600" i="1" dirty="0">
                <a:solidFill>
                  <a:schemeClr val="bg1"/>
                </a:solidFill>
              </a:rPr>
              <a:t>. </a:t>
            </a:r>
            <a:r>
              <a:rPr lang="sk-SK" sz="2600" dirty="0" err="1">
                <a:solidFill>
                  <a:schemeClr val="bg1"/>
                </a:solidFill>
              </a:rPr>
              <a:t>Grada</a:t>
            </a:r>
            <a:r>
              <a:rPr lang="sk-SK" sz="2600" dirty="0">
                <a:solidFill>
                  <a:schemeClr val="bg1"/>
                </a:solidFill>
              </a:rPr>
              <a:t> </a:t>
            </a:r>
            <a:r>
              <a:rPr lang="sk-SK" sz="2600" dirty="0" err="1">
                <a:solidFill>
                  <a:schemeClr val="bg1"/>
                </a:solidFill>
              </a:rPr>
              <a:t>Publishing</a:t>
            </a:r>
            <a:r>
              <a:rPr lang="sk-SK" sz="2600" dirty="0">
                <a:solidFill>
                  <a:schemeClr val="bg1"/>
                </a:solidFill>
              </a:rPr>
              <a:t>: Praha 2013</a:t>
            </a:r>
          </a:p>
          <a:p>
            <a:pPr algn="just">
              <a:buClr>
                <a:srgbClr val="FF33CC"/>
              </a:buClr>
            </a:pPr>
            <a:r>
              <a:rPr lang="sk-SK" sz="2600" dirty="0">
                <a:solidFill>
                  <a:schemeClr val="bg1"/>
                </a:solidFill>
              </a:rPr>
              <a:t>Hollá, K. (2012). </a:t>
            </a:r>
            <a:r>
              <a:rPr lang="sk-SK" sz="2600" i="1" dirty="0" err="1">
                <a:solidFill>
                  <a:schemeClr val="bg1"/>
                </a:solidFill>
              </a:rPr>
              <a:t>Kyberšikanovanie</a:t>
            </a:r>
            <a:r>
              <a:rPr lang="sk-SK" sz="2600" i="1" dirty="0">
                <a:solidFill>
                  <a:schemeClr val="bg1"/>
                </a:solidFill>
              </a:rPr>
              <a:t> učiteľov</a:t>
            </a:r>
            <a:r>
              <a:rPr lang="sk-SK" sz="2600" dirty="0">
                <a:solidFill>
                  <a:schemeClr val="bg1"/>
                </a:solidFill>
              </a:rPr>
              <a:t>, dostupné na:  </a:t>
            </a:r>
            <a:r>
              <a:rPr lang="sk-SK" sz="2600" u="sng" dirty="0" err="1">
                <a:solidFill>
                  <a:schemeClr val="bg1"/>
                </a:solidFill>
                <a:hlinkClick r:id="rId2"/>
              </a:rPr>
              <a:t>www.casopispedagogika.sk</a:t>
            </a:r>
            <a:endParaRPr lang="sk-SK" sz="2600" dirty="0">
              <a:solidFill>
                <a:schemeClr val="bg1"/>
              </a:solidFill>
            </a:endParaRPr>
          </a:p>
          <a:p>
            <a:pPr algn="just">
              <a:buClr>
                <a:srgbClr val="FF33CC"/>
              </a:buClr>
            </a:pPr>
            <a:r>
              <a:rPr lang="sk-SK" sz="2600" i="1" dirty="0" err="1">
                <a:solidFill>
                  <a:schemeClr val="bg1"/>
                </a:solidFill>
              </a:rPr>
              <a:t>Kyberšikana</a:t>
            </a:r>
            <a:r>
              <a:rPr lang="sk-SK" sz="2600" i="1" dirty="0">
                <a:solidFill>
                  <a:schemeClr val="bg1"/>
                </a:solidFill>
              </a:rPr>
              <a:t> a </a:t>
            </a:r>
            <a:r>
              <a:rPr lang="sk-SK" sz="2600" i="1" dirty="0" err="1">
                <a:solidFill>
                  <a:schemeClr val="bg1"/>
                </a:solidFill>
              </a:rPr>
              <a:t>její</a:t>
            </a:r>
            <a:r>
              <a:rPr lang="sk-SK" sz="2600" i="1" dirty="0">
                <a:solidFill>
                  <a:schemeClr val="bg1"/>
                </a:solidFill>
              </a:rPr>
              <a:t> </a:t>
            </a:r>
            <a:r>
              <a:rPr lang="sk-SK" sz="2600" i="1" dirty="0" err="1">
                <a:solidFill>
                  <a:schemeClr val="bg1"/>
                </a:solidFill>
              </a:rPr>
              <a:t>prevence</a:t>
            </a:r>
            <a:r>
              <a:rPr lang="sk-SK" sz="2600" i="1" dirty="0">
                <a:solidFill>
                  <a:schemeClr val="bg1"/>
                </a:solidFill>
              </a:rPr>
              <a:t>- </a:t>
            </a:r>
            <a:r>
              <a:rPr lang="sk-SK" sz="2600" dirty="0" err="1">
                <a:solidFill>
                  <a:schemeClr val="bg1"/>
                </a:solidFill>
              </a:rPr>
              <a:t>příručka</a:t>
            </a:r>
            <a:r>
              <a:rPr lang="sk-SK" sz="2600" dirty="0">
                <a:solidFill>
                  <a:schemeClr val="bg1"/>
                </a:solidFill>
              </a:rPr>
              <a:t> </a:t>
            </a:r>
            <a:r>
              <a:rPr lang="sk-SK" sz="2600" dirty="0" err="1">
                <a:solidFill>
                  <a:schemeClr val="bg1"/>
                </a:solidFill>
              </a:rPr>
              <a:t>pro</a:t>
            </a:r>
            <a:r>
              <a:rPr lang="sk-SK" sz="2600" dirty="0">
                <a:solidFill>
                  <a:schemeClr val="bg1"/>
                </a:solidFill>
              </a:rPr>
              <a:t> </a:t>
            </a:r>
            <a:r>
              <a:rPr lang="sk-SK" sz="2600" dirty="0" err="1">
                <a:solidFill>
                  <a:schemeClr val="bg1"/>
                </a:solidFill>
              </a:rPr>
              <a:t>učitele</a:t>
            </a:r>
            <a:r>
              <a:rPr lang="sk-SK" sz="2600" dirty="0">
                <a:solidFill>
                  <a:schemeClr val="bg1"/>
                </a:solidFill>
              </a:rPr>
              <a:t>, dostupné na : </a:t>
            </a:r>
            <a:r>
              <a:rPr lang="sk-SK" sz="2600" u="sng" dirty="0" err="1">
                <a:solidFill>
                  <a:schemeClr val="bg1"/>
                </a:solidFill>
                <a:hlinkClick r:id="rId3"/>
              </a:rPr>
              <a:t>www.varianty.cz</a:t>
            </a:r>
            <a:endParaRPr lang="sk-SK" sz="2600" u="sng" dirty="0">
              <a:solidFill>
                <a:schemeClr val="bg1"/>
              </a:solidFill>
            </a:endParaRPr>
          </a:p>
          <a:p>
            <a:pPr algn="just">
              <a:buClr>
                <a:srgbClr val="FF33CC"/>
              </a:buClr>
            </a:pPr>
            <a:r>
              <a:rPr lang="sk-SK" sz="2600" dirty="0" err="1">
                <a:solidFill>
                  <a:schemeClr val="bg1"/>
                </a:solidFill>
              </a:rPr>
              <a:t>Strýčková</a:t>
            </a:r>
            <a:r>
              <a:rPr lang="sk-SK" sz="2600" dirty="0">
                <a:solidFill>
                  <a:schemeClr val="bg1"/>
                </a:solidFill>
              </a:rPr>
              <a:t>, Z. (2011). </a:t>
            </a:r>
            <a:r>
              <a:rPr lang="sk-SK" sz="2600" i="1" dirty="0">
                <a:solidFill>
                  <a:schemeClr val="bg1"/>
                </a:solidFill>
              </a:rPr>
              <a:t>Násilie v</a:t>
            </a:r>
          </a:p>
          <a:p>
            <a:pPr algn="just">
              <a:buClr>
                <a:srgbClr val="FF33CC"/>
              </a:buClr>
              <a:buNone/>
            </a:pPr>
            <a:r>
              <a:rPr lang="sk-SK" sz="2600" i="1" dirty="0">
                <a:solidFill>
                  <a:schemeClr val="bg1"/>
                </a:solidFill>
              </a:rPr>
              <a:t>     profesii učiteľa</a:t>
            </a:r>
            <a:r>
              <a:rPr lang="sk-SK" sz="2600" dirty="0">
                <a:solidFill>
                  <a:schemeClr val="bg1"/>
                </a:solidFill>
              </a:rPr>
              <a:t>, dostupné na:</a:t>
            </a:r>
          </a:p>
          <a:p>
            <a:pPr algn="just">
              <a:buClr>
                <a:srgbClr val="FF33CC"/>
              </a:buClr>
              <a:buNone/>
            </a:pPr>
            <a:r>
              <a:rPr lang="sk-SK" sz="2600" dirty="0">
                <a:solidFill>
                  <a:schemeClr val="bg1"/>
                </a:solidFill>
              </a:rPr>
              <a:t>      </a:t>
            </a:r>
            <a:r>
              <a:rPr lang="sk-SK" sz="2600" u="sng" dirty="0" err="1">
                <a:solidFill>
                  <a:schemeClr val="bg1"/>
                </a:solidFill>
                <a:hlinkClick r:id="rId4"/>
              </a:rPr>
              <a:t>www.pulib.sk</a:t>
            </a:r>
            <a:endParaRPr lang="sk-SK" sz="2600" dirty="0">
              <a:solidFill>
                <a:schemeClr val="bg1"/>
              </a:solidFill>
            </a:endParaRPr>
          </a:p>
          <a:p>
            <a:pPr algn="just">
              <a:buClr>
                <a:srgbClr val="FF33CC"/>
              </a:buClr>
            </a:pPr>
            <a:r>
              <a:rPr lang="sk-SK" sz="2600" u="sng" dirty="0" err="1">
                <a:solidFill>
                  <a:schemeClr val="bg1"/>
                </a:solidFill>
                <a:hlinkClick r:id="rId5"/>
              </a:rPr>
              <a:t>www.zodpovedne.sk</a:t>
            </a:r>
            <a:endParaRPr lang="sk-SK" sz="2600" dirty="0">
              <a:solidFill>
                <a:schemeClr val="bg1"/>
              </a:solidFill>
            </a:endParaRPr>
          </a:p>
          <a:p>
            <a:pPr algn="just">
              <a:buClr>
                <a:srgbClr val="FF33CC"/>
              </a:buClr>
            </a:pPr>
            <a:r>
              <a:rPr lang="sk-SK" sz="2600" b="1" dirty="0" err="1">
                <a:solidFill>
                  <a:schemeClr val="bg1"/>
                </a:solidFill>
                <a:hlinkClick r:id="rId6"/>
              </a:rPr>
              <a:t>www.minimalizacesikany.cz</a:t>
            </a:r>
            <a:endParaRPr lang="sk-SK" sz="2600" b="1" dirty="0">
              <a:solidFill>
                <a:schemeClr val="bg1"/>
              </a:solidFill>
            </a:endParaRPr>
          </a:p>
          <a:p>
            <a:pPr algn="just">
              <a:buClr>
                <a:srgbClr val="FF33CC"/>
              </a:buClr>
            </a:pPr>
            <a:r>
              <a:rPr lang="sk-SK" sz="2600" b="1" dirty="0" err="1">
                <a:solidFill>
                  <a:schemeClr val="bg1"/>
                </a:solidFill>
                <a:hlinkClick r:id="rId7"/>
              </a:rPr>
              <a:t>www.ovce.sk</a:t>
            </a:r>
            <a:r>
              <a:rPr lang="sk-SK" sz="2600" b="1" dirty="0">
                <a:solidFill>
                  <a:schemeClr val="bg1"/>
                </a:solidFill>
                <a:hlinkClick r:id="rId7"/>
              </a:rPr>
              <a:t>/</a:t>
            </a:r>
            <a:endParaRPr lang="sk-SK" sz="2600" b="1" dirty="0">
              <a:solidFill>
                <a:schemeClr val="bg1"/>
              </a:solidFill>
            </a:endParaRPr>
          </a:p>
          <a:p>
            <a:pPr algn="just">
              <a:buClr>
                <a:srgbClr val="FF33CC"/>
              </a:buClr>
              <a:buNone/>
            </a:pPr>
            <a:r>
              <a:rPr lang="sk-SK" dirty="0">
                <a:solidFill>
                  <a:schemeClr val="bg1"/>
                </a:solidFill>
              </a:rPr>
              <a:t> </a:t>
            </a:r>
            <a:endParaRPr lang="sk-SK" b="1" dirty="0">
              <a:solidFill>
                <a:schemeClr val="bg1"/>
              </a:solidFill>
            </a:endParaRPr>
          </a:p>
          <a:p>
            <a:pPr>
              <a:buClr>
                <a:srgbClr val="FF33CC"/>
              </a:buClr>
            </a:pPr>
            <a:endParaRPr lang="sk-SK" sz="3200" dirty="0">
              <a:solidFill>
                <a:schemeClr val="bg1"/>
              </a:solidFill>
            </a:endParaRP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4783" b="99565" l="7306" r="94521">
                        <a14:foregroundMark x1="15982" y1="36087" x2="15982" y2="36087"/>
                        <a14:foregroundMark x1="11416" y1="33913" x2="11416" y2="33913"/>
                        <a14:foregroundMark x1="11416" y1="33913" x2="11416" y2="33913"/>
                        <a14:foregroundMark x1="11416" y1="33913" x2="11416" y2="33913"/>
                        <a14:foregroundMark x1="11416" y1="33913" x2="11416" y2="33913"/>
                        <a14:foregroundMark x1="11416" y1="33478" x2="11416" y2="33478"/>
                        <a14:foregroundMark x1="8219" y1="23913" x2="8219" y2="23913"/>
                        <a14:foregroundMark x1="29680" y1="37826" x2="29680" y2="37826"/>
                        <a14:foregroundMark x1="45205" y1="34783" x2="45205" y2="34783"/>
                        <a14:foregroundMark x1="51598" y1="4783" x2="51598" y2="4783"/>
                        <a14:foregroundMark x1="63927" y1="43478" x2="63927" y2="43478"/>
                        <a14:foregroundMark x1="66210" y1="31739" x2="66210" y2="31739"/>
                        <a14:foregroundMark x1="73516" y1="23913" x2="73516" y2="23913"/>
                        <a14:foregroundMark x1="74429" y1="18696" x2="74429" y2="18696"/>
                        <a14:foregroundMark x1="77626" y1="22609" x2="77626" y2="22609"/>
                        <a14:foregroundMark x1="70776" y1="35652" x2="70776" y2="35652"/>
                        <a14:foregroundMark x1="65297" y1="43913" x2="65297" y2="43913"/>
                        <a14:foregroundMark x1="57991" y1="48261" x2="57991" y2="48261"/>
                        <a14:foregroundMark x1="15982" y1="80870" x2="15982" y2="80870"/>
                        <a14:foregroundMark x1="14612" y1="76957" x2="14612" y2="76957"/>
                        <a14:foregroundMark x1="14155" y1="73478" x2="14155" y2="73478"/>
                        <a14:foregroundMark x1="15982" y1="61739" x2="15982" y2="61739"/>
                        <a14:foregroundMark x1="15982" y1="55217" x2="15982" y2="55217"/>
                        <a14:foregroundMark x1="78082" y1="76957" x2="78082" y2="76957"/>
                        <a14:foregroundMark x1="88128" y1="74348" x2="88128" y2="74348"/>
                        <a14:foregroundMark x1="94521" y1="73478" x2="94521" y2="73478"/>
                        <a14:foregroundMark x1="64384" y1="86957" x2="64384" y2="86957"/>
                        <a14:foregroundMark x1="57078" y1="83913" x2="57078" y2="83913"/>
                        <a14:foregroundMark x1="51142" y1="82609" x2="51142" y2="82609"/>
                        <a14:foregroundMark x1="47032" y1="82609" x2="47032" y2="82609"/>
                        <a14:foregroundMark x1="50685" y1="96087" x2="50685" y2="96087"/>
                        <a14:foregroundMark x1="38356" y1="94348" x2="38356" y2="94348"/>
                        <a14:foregroundMark x1="30137" y1="93913" x2="30137" y2="93913"/>
                        <a14:foregroundMark x1="18265" y1="92609" x2="18265" y2="92609"/>
                        <a14:foregroundMark x1="57534" y1="62174" x2="57534" y2="62174"/>
                        <a14:foregroundMark x1="57534" y1="65652" x2="57534" y2="65652"/>
                        <a14:foregroundMark x1="58447" y1="71739" x2="58447" y2="71739"/>
                        <a14:foregroundMark x1="59361" y1="66087" x2="59361" y2="66087"/>
                        <a14:foregroundMark x1="63014" y1="65217" x2="63014" y2="65217"/>
                        <a14:foregroundMark x1="63014" y1="64783" x2="60274" y2="63043"/>
                        <a14:foregroundMark x1="61187" y1="58261" x2="61187" y2="58261"/>
                        <a14:foregroundMark x1="63927" y1="70000" x2="63927" y2="70000"/>
                        <a14:foregroundMark x1="10959" y1="73913" x2="10959" y2="73913"/>
                        <a14:foregroundMark x1="10959" y1="78261" x2="10959" y2="78261"/>
                        <a14:foregroundMark x1="10502" y1="83043" x2="10502" y2="83043"/>
                        <a14:foregroundMark x1="10959" y1="86957" x2="10959" y2="86957"/>
                        <a14:foregroundMark x1="10046" y1="67826" x2="10046" y2="67826"/>
                        <a14:foregroundMark x1="14155" y1="63043" x2="14155" y2="63043"/>
                        <a14:foregroundMark x1="12785" y1="69130" x2="12785" y2="69130"/>
                        <a14:foregroundMark x1="12785" y1="66957" x2="12785" y2="6695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7752" y="2864673"/>
            <a:ext cx="3860576" cy="405448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56736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/>
          </a:bodyPr>
          <a:lstStyle/>
          <a:p>
            <a:r>
              <a:rPr lang="sk-SK" sz="3200" dirty="0">
                <a:solidFill>
                  <a:srgbClr val="FF33CC"/>
                </a:solidFill>
              </a:rPr>
              <a:t>ŠIKANOVANIE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66376"/>
          </a:xfrm>
          <a:ln>
            <a:solidFill>
              <a:schemeClr val="accent1"/>
            </a:solidFill>
          </a:ln>
        </p:spPr>
        <p:txBody>
          <a:bodyPr>
            <a:normAutofit fontScale="85000" lnSpcReduction="20000"/>
          </a:bodyPr>
          <a:lstStyle/>
          <a:p>
            <a:pPr algn="just">
              <a:buClr>
                <a:srgbClr val="FF33CC"/>
              </a:buClr>
            </a:pPr>
            <a:r>
              <a:rPr lang="sk-SK" dirty="0">
                <a:solidFill>
                  <a:schemeClr val="bg1"/>
                </a:solidFill>
              </a:rPr>
              <a:t>Je prejavom sociálnej patológie, osobitým prípadom agresie, kde hlavným záujmom je cieľ niekomu ublížiť, ohroziť, získať odmenu alebo zastrašiť</a:t>
            </a:r>
          </a:p>
          <a:p>
            <a:pPr algn="just">
              <a:buClr>
                <a:srgbClr val="FF33CC"/>
              </a:buClr>
              <a:buFont typeface="Wingdings 2" panose="05020102010507070707" pitchFamily="18" charset="2"/>
              <a:buChar char=""/>
            </a:pPr>
            <a:r>
              <a:rPr lang="sk-SK" b="1" dirty="0">
                <a:solidFill>
                  <a:schemeClr val="bg1"/>
                </a:solidFill>
              </a:rPr>
              <a:t>Základné charakteristiky</a:t>
            </a:r>
            <a:r>
              <a:rPr lang="sk-SK" dirty="0">
                <a:solidFill>
                  <a:schemeClr val="bg1"/>
                </a:solidFill>
              </a:rPr>
              <a:t>:</a:t>
            </a:r>
          </a:p>
          <a:p>
            <a:pPr marL="651510" indent="-514350" algn="just">
              <a:buClr>
                <a:srgbClr val="FF33CC"/>
              </a:buClr>
              <a:buFont typeface="+mj-lt"/>
              <a:buAutoNum type="arabicPeriod"/>
            </a:pPr>
            <a:r>
              <a:rPr lang="sk-SK" dirty="0">
                <a:solidFill>
                  <a:schemeClr val="bg1"/>
                </a:solidFill>
              </a:rPr>
              <a:t>úmysel bezprostredne smerujúci k fyzickému alebo psychickému ublíženiu </a:t>
            </a:r>
          </a:p>
          <a:p>
            <a:pPr marL="651510" indent="-514350" algn="just">
              <a:buClr>
                <a:srgbClr val="FF33CC"/>
              </a:buClr>
              <a:buFont typeface="+mj-lt"/>
              <a:buAutoNum type="arabicPeriod"/>
            </a:pPr>
            <a:r>
              <a:rPr lang="sk-SK" dirty="0">
                <a:solidFill>
                  <a:schemeClr val="bg1"/>
                </a:solidFill>
              </a:rPr>
              <a:t>incidenty sú opakované</a:t>
            </a:r>
          </a:p>
          <a:p>
            <a:pPr marL="651510" indent="-514350" algn="just">
              <a:buClr>
                <a:srgbClr val="FF33CC"/>
              </a:buClr>
              <a:buFont typeface="+mj-lt"/>
              <a:buAutoNum type="arabicPeriod"/>
            </a:pPr>
            <a:r>
              <a:rPr lang="sk-SK" dirty="0">
                <a:solidFill>
                  <a:schemeClr val="bg1"/>
                </a:solidFill>
              </a:rPr>
              <a:t>nepomer síl medzi agresorom a obeťou </a:t>
            </a:r>
          </a:p>
          <a:p>
            <a:pPr marL="457200" indent="-457200" algn="just">
              <a:buClr>
                <a:srgbClr val="FF33CC"/>
              </a:buClr>
            </a:pPr>
            <a:r>
              <a:rPr lang="sk-SK" dirty="0">
                <a:solidFill>
                  <a:schemeClr val="bg1"/>
                </a:solidFill>
              </a:rPr>
              <a:t>Šikanovanie sa môže prejavovať v priamej a nepriamej podobe</a:t>
            </a:r>
          </a:p>
          <a:p>
            <a:pPr marL="651510" indent="-514350" algn="just">
              <a:buClr>
                <a:srgbClr val="FF33CC"/>
              </a:buClr>
              <a:buFont typeface="+mj-lt"/>
              <a:buAutoNum type="arabicPeriod"/>
            </a:pPr>
            <a:r>
              <a:rPr lang="sk-SK" b="1" dirty="0">
                <a:solidFill>
                  <a:schemeClr val="bg1"/>
                </a:solidFill>
              </a:rPr>
              <a:t>priama</a:t>
            </a:r>
            <a:r>
              <a:rPr lang="sk-SK" dirty="0">
                <a:solidFill>
                  <a:schemeClr val="bg1"/>
                </a:solidFill>
              </a:rPr>
              <a:t>- fyzické útoky, urážlivé prezývky, nadávky, posmech, tvrdé príkazy agresora vykonať určitú vec proti vôli obete, odcudzenie vecí a pod.</a:t>
            </a:r>
          </a:p>
          <a:p>
            <a:pPr marL="651510" indent="-514350" algn="just">
              <a:buClr>
                <a:srgbClr val="FF33CC"/>
              </a:buClr>
              <a:buFont typeface="+mj-lt"/>
              <a:buAutoNum type="arabicPeriod"/>
            </a:pPr>
            <a:r>
              <a:rPr lang="sk-SK" b="1" dirty="0">
                <a:solidFill>
                  <a:schemeClr val="bg1"/>
                </a:solidFill>
              </a:rPr>
              <a:t>nepriama</a:t>
            </a:r>
            <a:r>
              <a:rPr lang="sk-SK" dirty="0">
                <a:solidFill>
                  <a:schemeClr val="bg1"/>
                </a:solidFill>
              </a:rPr>
              <a:t>- prehliadanie a ignorovanie obete </a:t>
            </a:r>
          </a:p>
          <a:p>
            <a:pPr marL="651510" indent="-514350">
              <a:buFont typeface="+mj-lt"/>
              <a:buAutoNum type="arabicPeriod"/>
            </a:pPr>
            <a:endParaRPr lang="sk-SK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937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3788"/>
            <a:ext cx="8229600" cy="1143000"/>
          </a:xfrm>
        </p:spPr>
        <p:txBody>
          <a:bodyPr>
            <a:normAutofit/>
          </a:bodyPr>
          <a:lstStyle/>
          <a:p>
            <a:r>
              <a:rPr lang="sk-SK" sz="3200" dirty="0">
                <a:solidFill>
                  <a:srgbClr val="FF33CC"/>
                </a:solidFill>
              </a:rPr>
              <a:t>Kto sa môže stať obeťou šikanovania?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214422"/>
            <a:ext cx="8219256" cy="5094938"/>
          </a:xfrm>
        </p:spPr>
        <p:txBody>
          <a:bodyPr>
            <a:normAutofit fontScale="70000" lnSpcReduction="20000"/>
          </a:bodyPr>
          <a:lstStyle/>
          <a:p>
            <a:pPr algn="just">
              <a:buClr>
                <a:srgbClr val="FF33CC"/>
              </a:buClr>
            </a:pPr>
            <a:r>
              <a:rPr lang="sk-SK" sz="3100" b="1" dirty="0">
                <a:solidFill>
                  <a:schemeClr val="bg1"/>
                </a:solidFill>
              </a:rPr>
              <a:t>„Pasívna“ obeť </a:t>
            </a:r>
            <a:r>
              <a:rPr lang="sk-SK" sz="3100" dirty="0">
                <a:solidFill>
                  <a:schemeClr val="bg1"/>
                </a:solidFill>
              </a:rPr>
              <a:t>- slabá a zraniteľná, ľahký cieľ pre agresora, málo asertívna, neistá, nie príliš obľúbená, málo priateľov, horšie zapadá do kolektívu a presadzuje sa v ňom. Nedokáže skryť strach, zreteľne bojazlivá, citlivá, pasívna.</a:t>
            </a:r>
          </a:p>
          <a:p>
            <a:pPr algn="just">
              <a:buClr>
                <a:srgbClr val="FF33CC"/>
              </a:buClr>
            </a:pPr>
            <a:r>
              <a:rPr lang="sk-SK" sz="3100" b="1" dirty="0">
                <a:solidFill>
                  <a:schemeClr val="bg1"/>
                </a:solidFill>
              </a:rPr>
              <a:t>Obeť „provokatér“ -</a:t>
            </a:r>
            <a:r>
              <a:rPr lang="sk-SK" sz="3100" dirty="0">
                <a:solidFill>
                  <a:schemeClr val="bg1"/>
                </a:solidFill>
              </a:rPr>
              <a:t> svojim správaním upútava pozornosť agresora a môže sa zdať, že si </a:t>
            </a:r>
            <a:r>
              <a:rPr lang="sk-SK" sz="3100" dirty="0" err="1">
                <a:solidFill>
                  <a:schemeClr val="bg1"/>
                </a:solidFill>
              </a:rPr>
              <a:t>šikanu</a:t>
            </a:r>
            <a:r>
              <a:rPr lang="sk-SK" sz="3100" dirty="0">
                <a:solidFill>
                  <a:schemeClr val="bg1"/>
                </a:solidFill>
              </a:rPr>
              <a:t> „zaslúži“, napr. </a:t>
            </a:r>
            <a:r>
              <a:rPr lang="sk-SK" sz="3100" dirty="0" err="1">
                <a:solidFill>
                  <a:schemeClr val="bg1"/>
                </a:solidFill>
              </a:rPr>
              <a:t>hyperaktívny</a:t>
            </a:r>
            <a:r>
              <a:rPr lang="sk-SK" sz="3100" dirty="0">
                <a:solidFill>
                  <a:schemeClr val="bg1"/>
                </a:solidFill>
              </a:rPr>
              <a:t>, impulzívny, nepriateľský, agresívny.  </a:t>
            </a:r>
          </a:p>
          <a:p>
            <a:pPr algn="just">
              <a:buClr>
                <a:srgbClr val="FF33CC"/>
              </a:buClr>
              <a:buNone/>
            </a:pPr>
            <a:r>
              <a:rPr lang="sk-SK" sz="3100" dirty="0">
                <a:solidFill>
                  <a:schemeClr val="bg1"/>
                </a:solidFill>
              </a:rPr>
              <a:t>Pri </a:t>
            </a:r>
            <a:r>
              <a:rPr lang="sk-SK" sz="3100" dirty="0" err="1">
                <a:solidFill>
                  <a:schemeClr val="bg1"/>
                </a:solidFill>
              </a:rPr>
              <a:t>kyberšikane</a:t>
            </a:r>
            <a:r>
              <a:rPr lang="sk-SK" sz="3100" dirty="0">
                <a:solidFill>
                  <a:schemeClr val="bg1"/>
                </a:solidFill>
              </a:rPr>
              <a:t> rozlišujeme ďalšie typy obete:</a:t>
            </a:r>
          </a:p>
          <a:p>
            <a:pPr marL="651510" indent="-514350" algn="just">
              <a:buClr>
                <a:srgbClr val="FF33CC"/>
              </a:buClr>
              <a:buFont typeface="+mj-lt"/>
              <a:buAutoNum type="arabicPeriod"/>
            </a:pPr>
            <a:r>
              <a:rPr lang="sk-SK" sz="3100" b="1" dirty="0">
                <a:solidFill>
                  <a:schemeClr val="bg1"/>
                </a:solidFill>
              </a:rPr>
              <a:t>Agresor, ktorý sa sám stáva obeťou- </a:t>
            </a:r>
            <a:r>
              <a:rPr lang="sk-SK" sz="3100" dirty="0" err="1">
                <a:solidFill>
                  <a:schemeClr val="bg1"/>
                </a:solidFill>
              </a:rPr>
              <a:t>mstí</a:t>
            </a:r>
            <a:r>
              <a:rPr lang="sk-SK" sz="3100" dirty="0">
                <a:solidFill>
                  <a:schemeClr val="bg1"/>
                </a:solidFill>
              </a:rPr>
              <a:t> sa mu obeť, alebo sa voči jeho správaniu zdvihne odpor iných ľudí na internete </a:t>
            </a:r>
          </a:p>
          <a:p>
            <a:pPr marL="651510" indent="-514350" algn="just">
              <a:buClr>
                <a:srgbClr val="FF33CC"/>
              </a:buClr>
              <a:buFont typeface="+mj-lt"/>
              <a:buAutoNum type="arabicPeriod"/>
            </a:pPr>
            <a:r>
              <a:rPr lang="sk-SK" sz="3100" b="1" dirty="0">
                <a:solidFill>
                  <a:schemeClr val="bg1"/>
                </a:solidFill>
              </a:rPr>
              <a:t>Osoby, ktoré príliš nevybočujú</a:t>
            </a:r>
            <a:r>
              <a:rPr lang="sk-SK" sz="3100" dirty="0">
                <a:solidFill>
                  <a:schemeClr val="bg1"/>
                </a:solidFill>
              </a:rPr>
              <a:t>, dokonca majú dobré postavenie v </a:t>
            </a:r>
            <a:r>
              <a:rPr lang="sk-SK" sz="3100" dirty="0" err="1">
                <a:solidFill>
                  <a:schemeClr val="bg1"/>
                </a:solidFill>
              </a:rPr>
              <a:t>skupine,na</a:t>
            </a:r>
            <a:r>
              <a:rPr lang="sk-SK" sz="3100" dirty="0">
                <a:solidFill>
                  <a:schemeClr val="bg1"/>
                </a:solidFill>
              </a:rPr>
              <a:t> internete sa však stávajú zraniteľnými, zverejňujú osobné údaje, čo umožňuje agresorom opakovane ich kontaktovať, v porovnaní s ostatnými sa </a:t>
            </a:r>
            <a:r>
              <a:rPr lang="sk-SK" sz="3100" b="1" dirty="0">
                <a:solidFill>
                  <a:schemeClr val="bg1"/>
                </a:solidFill>
              </a:rPr>
              <a:t>viac odhaľujú</a:t>
            </a:r>
            <a:r>
              <a:rPr lang="sk-SK" sz="3100" dirty="0">
                <a:solidFill>
                  <a:schemeClr val="bg1"/>
                </a:solidFill>
              </a:rPr>
              <a:t>, pri komunikácií s inými ľuďmi prezradia o sebe aj  intímne informácie </a:t>
            </a:r>
          </a:p>
          <a:p>
            <a:pPr algn="just">
              <a:buClr>
                <a:srgbClr val="FF33CC"/>
              </a:buClr>
            </a:pPr>
            <a:endParaRPr lang="sk-SK" dirty="0">
              <a:solidFill>
                <a:schemeClr val="bg1"/>
              </a:solidFill>
            </a:endParaRPr>
          </a:p>
          <a:p>
            <a:pPr marL="137160" indent="0">
              <a:buNone/>
            </a:pPr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35840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>
                <a:solidFill>
                  <a:srgbClr val="FF33CC"/>
                </a:solidFill>
              </a:rPr>
              <a:t>Kto sú prizerajúci sa?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Clr>
                <a:srgbClr val="FF33CC"/>
              </a:buClr>
              <a:buNone/>
            </a:pPr>
            <a:r>
              <a:rPr lang="sk-SK">
                <a:solidFill>
                  <a:schemeClr val="bg1"/>
                </a:solidFill>
              </a:rPr>
              <a:t>druhí významní aktéri </a:t>
            </a:r>
            <a:r>
              <a:rPr lang="sk-SK" dirty="0" err="1">
                <a:solidFill>
                  <a:schemeClr val="bg1"/>
                </a:solidFill>
              </a:rPr>
              <a:t>šikany</a:t>
            </a:r>
            <a:r>
              <a:rPr lang="sk-SK" dirty="0">
                <a:solidFill>
                  <a:schemeClr val="bg1"/>
                </a:solidFill>
              </a:rPr>
              <a:t> </a:t>
            </a:r>
          </a:p>
          <a:p>
            <a:pPr marL="651510" indent="-514350" algn="just">
              <a:buClr>
                <a:srgbClr val="FF33CC"/>
              </a:buClr>
              <a:buFont typeface="+mj-lt"/>
              <a:buAutoNum type="arabicPeriod"/>
            </a:pPr>
            <a:r>
              <a:rPr lang="sk-SK" dirty="0">
                <a:solidFill>
                  <a:schemeClr val="bg1"/>
                </a:solidFill>
              </a:rPr>
              <a:t>nasledovníci agresora, ktorého aktívne podporujú</a:t>
            </a:r>
          </a:p>
          <a:p>
            <a:pPr marL="651510" indent="-514350" algn="just">
              <a:buClr>
                <a:srgbClr val="FF33CC"/>
              </a:buClr>
              <a:buFont typeface="+mj-lt"/>
              <a:buAutoNum type="arabicPeriod"/>
            </a:pPr>
            <a:r>
              <a:rPr lang="sk-SK" dirty="0">
                <a:solidFill>
                  <a:schemeClr val="bg1"/>
                </a:solidFill>
              </a:rPr>
              <a:t>tí, ktorí agresora podporujú, ale sami obeti neublížia</a:t>
            </a:r>
          </a:p>
          <a:p>
            <a:pPr marL="651510" indent="-514350" algn="just">
              <a:buClr>
                <a:srgbClr val="FF33CC"/>
              </a:buClr>
              <a:buFont typeface="+mj-lt"/>
              <a:buAutoNum type="arabicPeriod"/>
            </a:pPr>
            <a:r>
              <a:rPr lang="sk-SK" dirty="0">
                <a:solidFill>
                  <a:schemeClr val="bg1"/>
                </a:solidFill>
              </a:rPr>
              <a:t>tí, ktorí agresora skryto podporujú, ale sú pasívni</a:t>
            </a:r>
          </a:p>
          <a:p>
            <a:pPr marL="651510" indent="-514350" algn="just">
              <a:buClr>
                <a:srgbClr val="FF33CC"/>
              </a:buClr>
              <a:buFont typeface="+mj-lt"/>
              <a:buAutoNum type="arabicPeriod"/>
            </a:pPr>
            <a:r>
              <a:rPr lang="sk-SK" dirty="0">
                <a:solidFill>
                  <a:schemeClr val="bg1"/>
                </a:solidFill>
              </a:rPr>
              <a:t>nezúčastnení pozorovatelia</a:t>
            </a:r>
          </a:p>
          <a:p>
            <a:pPr marL="651510" indent="-514350" algn="just">
              <a:buClr>
                <a:srgbClr val="FF33CC"/>
              </a:buClr>
              <a:buAutoNum type="arabicPeriod" startAt="5"/>
            </a:pPr>
            <a:r>
              <a:rPr lang="sk-SK" dirty="0">
                <a:solidFill>
                  <a:schemeClr val="bg1"/>
                </a:solidFill>
              </a:rPr>
              <a:t>tí, ktorí nesúhlasia so </a:t>
            </a:r>
            <a:r>
              <a:rPr lang="sk-SK" dirty="0" err="1">
                <a:solidFill>
                  <a:schemeClr val="bg1"/>
                </a:solidFill>
              </a:rPr>
              <a:t>šikanou</a:t>
            </a:r>
            <a:r>
              <a:rPr lang="sk-SK" dirty="0">
                <a:solidFill>
                  <a:schemeClr val="bg1"/>
                </a:solidFill>
              </a:rPr>
              <a:t>, sú na strane obete, neprejavujú sa však aktívne (strach z toho, že snahou o pomoc sa situácia ešte zhorší, strach, aby agresor nenamieril svoje správanie proti </a:t>
            </a:r>
            <a:r>
              <a:rPr lang="sk-SK" dirty="0" err="1">
                <a:solidFill>
                  <a:schemeClr val="bg1"/>
                </a:solidFill>
              </a:rPr>
              <a:t>nim-nechcú</a:t>
            </a:r>
            <a:r>
              <a:rPr lang="sk-SK" dirty="0">
                <a:solidFill>
                  <a:schemeClr val="bg1"/>
                </a:solidFill>
              </a:rPr>
              <a:t> sa stať novou obeťou agresora, cítia bezmocnosť, pocit viny )</a:t>
            </a:r>
          </a:p>
          <a:p>
            <a:pPr marL="651510" indent="-514350" algn="just">
              <a:buClr>
                <a:srgbClr val="FF33CC"/>
              </a:buClr>
              <a:buFont typeface="+mj-lt"/>
              <a:buAutoNum type="arabicPeriod" startAt="5"/>
            </a:pPr>
            <a:r>
              <a:rPr lang="sk-SK" dirty="0">
                <a:solidFill>
                  <a:schemeClr val="bg1"/>
                </a:solidFill>
              </a:rPr>
              <a:t>tí, ktorí sa snažia otvorene pomôcť obeti (empatickí, emocionálne vyrovnaní a majú väčšiu dôveru v to, že dokážu obeti pomôcť )</a:t>
            </a:r>
          </a:p>
          <a:p>
            <a:pPr marL="651510" indent="-514350" algn="just">
              <a:buClr>
                <a:srgbClr val="FF33CC"/>
              </a:buClr>
              <a:buFont typeface="+mj-lt"/>
              <a:buAutoNum type="arabicPeriod"/>
            </a:pPr>
            <a:endParaRPr lang="sk-SK" dirty="0">
              <a:solidFill>
                <a:schemeClr val="bg1"/>
              </a:solidFill>
            </a:endParaRPr>
          </a:p>
        </p:txBody>
      </p:sp>
      <p:pic>
        <p:nvPicPr>
          <p:cNvPr id="4" name="Obrázok 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>
                    <a14:imgEffect>
                      <a14:backgroundRemoval t="17031" b="89956" l="21364" r="90000">
                        <a14:foregroundMark x1="54545" y1="69432" x2="54545" y2="69432"/>
                        <a14:foregroundMark x1="63182" y1="76856" x2="63182" y2="76856"/>
                        <a14:foregroundMark x1="71364" y1="78603" x2="71364" y2="78603"/>
                        <a14:foregroundMark x1="37273" y1="74236" x2="37273" y2="74236"/>
                        <a14:foregroundMark x1="37273" y1="86026" x2="37273" y2="86026"/>
                        <a14:foregroundMark x1="25909" y1="19214" x2="25909" y2="19214"/>
                        <a14:foregroundMark x1="31364" y1="22271" x2="31364" y2="22271"/>
                        <a14:foregroundMark x1="26364" y1="26638" x2="26364" y2="26638"/>
                        <a14:foregroundMark x1="28636" y1="41921" x2="28636" y2="41921"/>
                        <a14:foregroundMark x1="29545" y1="53275" x2="29545" y2="53275"/>
                        <a14:foregroundMark x1="30909" y1="66812" x2="30909" y2="66812"/>
                        <a14:foregroundMark x1="36364" y1="55022" x2="36364" y2="55022"/>
                        <a14:foregroundMark x1="26818" y1="85153" x2="26818" y2="85153"/>
                        <a14:foregroundMark x1="25000" y1="69432" x2="25000" y2="69432"/>
                        <a14:foregroundMark x1="46818" y1="84716" x2="46818" y2="84716"/>
                        <a14:foregroundMark x1="61818" y1="84716" x2="61818" y2="84716"/>
                        <a14:foregroundMark x1="57727" y1="66376" x2="57727" y2="66376"/>
                        <a14:foregroundMark x1="71364" y1="50655" x2="71364" y2="50655"/>
                        <a14:foregroundMark x1="70909" y1="41485" x2="70909" y2="41485"/>
                        <a14:foregroundMark x1="70909" y1="32751" x2="70909" y2="32751"/>
                        <a14:foregroundMark x1="63636" y1="68559" x2="63636" y2="6855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0892" y="-285775"/>
            <a:ext cx="2500297" cy="26025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605065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sk-SK" sz="3200" dirty="0">
                <a:solidFill>
                  <a:srgbClr val="FF33CC"/>
                </a:solidFill>
              </a:rPr>
              <a:t>Kto je agresor?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1520" y="1000108"/>
            <a:ext cx="8363272" cy="5715040"/>
          </a:xfrm>
        </p:spPr>
        <p:txBody>
          <a:bodyPr>
            <a:noAutofit/>
          </a:bodyPr>
          <a:lstStyle/>
          <a:p>
            <a:pPr algn="just">
              <a:buClr>
                <a:srgbClr val="FF33CC"/>
              </a:buClr>
            </a:pPr>
            <a:r>
              <a:rPr lang="sk-SK" sz="2400" dirty="0">
                <a:solidFill>
                  <a:schemeClr val="bg1"/>
                </a:solidFill>
              </a:rPr>
              <a:t>nevie vytvoriť vzťah s rovesníkmi inak ako na princípe sily, nepozná partnerský vzťah, vie sa len spolčiť, nie skamarátiť</a:t>
            </a:r>
          </a:p>
          <a:p>
            <a:pPr lvl="0" algn="just">
              <a:buClr>
                <a:srgbClr val="FF33CC"/>
              </a:buClr>
            </a:pPr>
            <a:r>
              <a:rPr lang="sk-SK" sz="2400" dirty="0">
                <a:solidFill>
                  <a:schemeClr val="bg1"/>
                </a:solidFill>
              </a:rPr>
              <a:t>potrpí si na hierarchiu, rešpektuje toho, koho považuje  za silnú autoritu, </a:t>
            </a:r>
            <a:r>
              <a:rPr lang="sk-SK" sz="2400" dirty="0">
                <a:solidFill>
                  <a:prstClr val="black"/>
                </a:solidFill>
              </a:rPr>
              <a:t>pochádza z rodinného prostredia, kde má pravdu len silnejší</a:t>
            </a:r>
            <a:endParaRPr lang="sk-SK" sz="2400" dirty="0">
              <a:solidFill>
                <a:schemeClr val="bg1"/>
              </a:solidFill>
            </a:endParaRPr>
          </a:p>
          <a:p>
            <a:pPr algn="just">
              <a:buClr>
                <a:srgbClr val="FF33CC"/>
              </a:buClr>
            </a:pPr>
            <a:r>
              <a:rPr lang="sk-SK" sz="2400" dirty="0">
                <a:solidFill>
                  <a:schemeClr val="bg1"/>
                </a:solidFill>
              </a:rPr>
              <a:t>môže byť týraný, v minulosti mohol byť šikanovaný</a:t>
            </a:r>
          </a:p>
          <a:p>
            <a:pPr lvl="0" algn="just">
              <a:buClr>
                <a:srgbClr val="FF33CC"/>
              </a:buClr>
            </a:pPr>
            <a:r>
              <a:rPr lang="sk-SK" sz="2400" dirty="0">
                <a:solidFill>
                  <a:prstClr val="black"/>
                </a:solidFill>
              </a:rPr>
              <a:t>má s osobou dlhodobo neriešený problematický vzťah</a:t>
            </a:r>
          </a:p>
          <a:p>
            <a:pPr lvl="0" algn="just">
              <a:buClr>
                <a:srgbClr val="FF33CC"/>
              </a:buClr>
            </a:pPr>
            <a:r>
              <a:rPr lang="sk-SK" sz="2400" dirty="0">
                <a:solidFill>
                  <a:prstClr val="black"/>
                </a:solidFill>
              </a:rPr>
              <a:t>motivácia - byť v centre pozornosti, snaha pobaviť </a:t>
            </a:r>
          </a:p>
          <a:p>
            <a:pPr lvl="0" algn="just">
              <a:buClr>
                <a:srgbClr val="FF33CC"/>
              </a:buClr>
              <a:buNone/>
            </a:pPr>
            <a:r>
              <a:rPr lang="sk-SK" sz="2400" dirty="0">
                <a:solidFill>
                  <a:prstClr val="black"/>
                </a:solidFill>
              </a:rPr>
              <a:t>     druhých, mať dominantné postavenie, správať sa        kruto, vrátiť bolesť, skúmať hranice, nájsť zábavu </a:t>
            </a:r>
          </a:p>
          <a:p>
            <a:pPr lvl="0" algn="just">
              <a:buClr>
                <a:srgbClr val="FF33CC"/>
              </a:buClr>
            </a:pPr>
            <a:r>
              <a:rPr lang="sk-SK" sz="2400" dirty="0">
                <a:solidFill>
                  <a:prstClr val="black"/>
                </a:solidFill>
              </a:rPr>
              <a:t>patologická osobnosť –poruchy správania a emócií so začiatkom obvykle v detstve a adolescencii</a:t>
            </a:r>
          </a:p>
          <a:p>
            <a:pPr marL="0" indent="0">
              <a:buNone/>
            </a:pPr>
            <a:endParaRPr lang="sk-SK" sz="2500" dirty="0"/>
          </a:p>
          <a:p>
            <a:endParaRPr lang="sk-SK" sz="2500" dirty="0"/>
          </a:p>
        </p:txBody>
      </p:sp>
    </p:spTree>
    <p:extLst>
      <p:ext uri="{BB962C8B-B14F-4D97-AF65-F5344CB8AC3E}">
        <p14:creationId xmlns:p14="http://schemas.microsoft.com/office/powerpoint/2010/main" val="2989497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243408"/>
            <a:ext cx="8229600" cy="1143000"/>
          </a:xfrm>
        </p:spPr>
        <p:txBody>
          <a:bodyPr>
            <a:normAutofit/>
          </a:bodyPr>
          <a:lstStyle/>
          <a:p>
            <a:r>
              <a:rPr lang="sk-SK" sz="3200" dirty="0">
                <a:solidFill>
                  <a:srgbClr val="FF33CC"/>
                </a:solidFill>
              </a:rPr>
              <a:t>Šikanovanie učiteľov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1520" y="785794"/>
            <a:ext cx="8363272" cy="5379510"/>
          </a:xfrm>
        </p:spPr>
        <p:txBody>
          <a:bodyPr>
            <a:noAutofit/>
          </a:bodyPr>
          <a:lstStyle/>
          <a:p>
            <a:pPr algn="just">
              <a:buClr>
                <a:srgbClr val="FF33CC"/>
              </a:buClr>
            </a:pPr>
            <a:r>
              <a:rPr lang="sk-SK" sz="2100" dirty="0">
                <a:solidFill>
                  <a:schemeClr val="bg1"/>
                </a:solidFill>
              </a:rPr>
              <a:t>predstavuje úmyselné, opakované týranie, ponižovanie učiteľa za použitia agresie a manipulácie. </a:t>
            </a:r>
          </a:p>
          <a:p>
            <a:pPr algn="just">
              <a:buClr>
                <a:srgbClr val="FF33CC"/>
              </a:buClr>
            </a:pPr>
            <a:r>
              <a:rPr lang="sk-SK" sz="2100" dirty="0">
                <a:solidFill>
                  <a:schemeClr val="bg1"/>
                </a:solidFill>
              </a:rPr>
              <a:t>šikanovanie žiakov a učiteľov má určité rozdiely vyplývajúce z postavenie učiteľa, ktorý si z hľadiska pozície vyžaduje rešpekt a úctu. V edukačnom procese učiteľ navyše disponuje formálnou autoritou, ktorá vyplýva z jeho úradnej pozície.</a:t>
            </a:r>
          </a:p>
          <a:p>
            <a:pPr algn="just">
              <a:buClr>
                <a:srgbClr val="FF33CC"/>
              </a:buClr>
            </a:pPr>
            <a:r>
              <a:rPr lang="sk-SK" sz="2100" dirty="0">
                <a:solidFill>
                  <a:schemeClr val="bg1"/>
                </a:solidFill>
              </a:rPr>
              <a:t>problém nastáva vtedy, keď učiteľ nezvláda problémové správanie žiakov a disciplínu a poriadok sa snaží udržať neohlásenými písomkami, rôznymi príkazmi a nariadeniami, čo u žiakov vyvoláva odpor, odmietanie, búria sa.</a:t>
            </a:r>
          </a:p>
          <a:p>
            <a:pPr algn="just">
              <a:buClr>
                <a:srgbClr val="FF33CC"/>
              </a:buClr>
            </a:pPr>
            <a:r>
              <a:rPr lang="sk-SK" sz="2100" dirty="0">
                <a:solidFill>
                  <a:schemeClr val="bg1"/>
                </a:solidFill>
              </a:rPr>
              <a:t>častou motiváciou šikanovania učiteľov je nuda na vyučovaní. Žiaci hnevajú, keď sa nudia. Dožadujú sa pozornosti a zmysluplnej činnosti. Ak pozornosť získajú nevhodným správaním, ktoré je navyše podporené väčšinou spolužiakov, hranice negatívneho konania voči učiteľovi sa posúvajú, až dôjde k jeho šikanovaniu.</a:t>
            </a:r>
          </a:p>
          <a:p>
            <a:endParaRPr lang="sk-SK" sz="2100" dirty="0">
              <a:solidFill>
                <a:schemeClr val="bg1"/>
              </a:solidFill>
            </a:endParaRPr>
          </a:p>
          <a:p>
            <a:endParaRPr lang="sk-SK" sz="2300" dirty="0"/>
          </a:p>
        </p:txBody>
      </p:sp>
    </p:spTree>
    <p:extLst>
      <p:ext uri="{BB962C8B-B14F-4D97-AF65-F5344CB8AC3E}">
        <p14:creationId xmlns:p14="http://schemas.microsoft.com/office/powerpoint/2010/main" val="3469977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>
                <a:solidFill>
                  <a:srgbClr val="FF33CC"/>
                </a:solidFill>
              </a:rPr>
              <a:t>Dôvody útokov na učiteľov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28596" y="1500174"/>
            <a:ext cx="8229600" cy="4709160"/>
          </a:xfrm>
        </p:spPr>
        <p:txBody>
          <a:bodyPr>
            <a:normAutofit fontScale="85000" lnSpcReduction="20000"/>
          </a:bodyPr>
          <a:lstStyle/>
          <a:p>
            <a:pPr algn="just">
              <a:buClr>
                <a:srgbClr val="FF33CC"/>
              </a:buClr>
            </a:pPr>
            <a:r>
              <a:rPr lang="sk-SK" dirty="0">
                <a:solidFill>
                  <a:schemeClr val="bg1"/>
                </a:solidFill>
              </a:rPr>
              <a:t>nedostatočná autorita a populárnosť učiteľa</a:t>
            </a:r>
          </a:p>
          <a:p>
            <a:pPr algn="just">
              <a:buClr>
                <a:srgbClr val="FF33CC"/>
              </a:buClr>
            </a:pPr>
            <a:r>
              <a:rPr lang="sk-SK" dirty="0">
                <a:solidFill>
                  <a:schemeClr val="bg1"/>
                </a:solidFill>
              </a:rPr>
              <a:t>mylná predstava (podporená rodičmi), že vychovávať a vzdelávať môže každý</a:t>
            </a:r>
          </a:p>
          <a:p>
            <a:pPr algn="just">
              <a:buClr>
                <a:srgbClr val="FF33CC"/>
              </a:buClr>
            </a:pPr>
            <a:r>
              <a:rPr lang="sk-SK" dirty="0">
                <a:solidFill>
                  <a:schemeClr val="bg1"/>
                </a:solidFill>
              </a:rPr>
              <a:t>nízky spoločenský status učiteľa </a:t>
            </a:r>
          </a:p>
          <a:p>
            <a:pPr algn="just">
              <a:buClr>
                <a:srgbClr val="FF33CC"/>
              </a:buClr>
            </a:pPr>
            <a:r>
              <a:rPr lang="sk-SK" dirty="0">
                <a:solidFill>
                  <a:schemeClr val="bg1"/>
                </a:solidFill>
              </a:rPr>
              <a:t>nedostatočné zamestnanie žiakov na vyučovaní, čo u nich vyvoláva pocit nudy, ktorý zaháňajú experimentovaním/alebo naopak preťažovanie žiakov</a:t>
            </a:r>
          </a:p>
          <a:p>
            <a:pPr algn="just">
              <a:buClr>
                <a:srgbClr val="FF33CC"/>
              </a:buClr>
            </a:pPr>
            <a:r>
              <a:rPr lang="sk-SK" dirty="0">
                <a:solidFill>
                  <a:schemeClr val="bg1"/>
                </a:solidFill>
              </a:rPr>
              <a:t>pomsta za hodnotenie výsledkov, napomenutia a pod.</a:t>
            </a:r>
          </a:p>
          <a:p>
            <a:pPr lvl="0" algn="just">
              <a:buClr>
                <a:srgbClr val="FF33CC"/>
              </a:buClr>
            </a:pPr>
            <a:r>
              <a:rPr lang="sk-SK" dirty="0">
                <a:solidFill>
                  <a:prstClr val="black"/>
                </a:solidFill>
              </a:rPr>
              <a:t>nedostatočné učiteľove zručnosti práce s novými elektronickými médiami – s internetovými a počítačovými aplikáciami</a:t>
            </a:r>
          </a:p>
          <a:p>
            <a:pPr lvl="0" algn="just">
              <a:buClr>
                <a:srgbClr val="FF33CC"/>
              </a:buClr>
            </a:pPr>
            <a:r>
              <a:rPr lang="sk-SK" dirty="0">
                <a:solidFill>
                  <a:prstClr val="black"/>
                </a:solidFill>
              </a:rPr>
              <a:t>syndróm vyhorenia vyplývajúci z dlhodobého preťaženia </a:t>
            </a:r>
          </a:p>
          <a:p>
            <a:endParaRPr lang="sk-SK" dirty="0"/>
          </a:p>
          <a:p>
            <a:pPr>
              <a:buClr>
                <a:srgbClr val="FF33CC"/>
              </a:buClr>
            </a:pPr>
            <a:endParaRPr lang="sk-S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248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3200" dirty="0">
                <a:solidFill>
                  <a:srgbClr val="FF33CC"/>
                </a:solidFill>
              </a:rPr>
              <a:t>Štádiá šikanovania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571612"/>
            <a:ext cx="8219256" cy="5097748"/>
          </a:xfrm>
        </p:spPr>
        <p:txBody>
          <a:bodyPr>
            <a:noAutofit/>
          </a:bodyPr>
          <a:lstStyle/>
          <a:p>
            <a:pPr marL="514350" indent="-514350" algn="just">
              <a:buClr>
                <a:srgbClr val="FF33CC"/>
              </a:buClr>
              <a:buAutoNum type="arabicPeriod"/>
            </a:pPr>
            <a:r>
              <a:rPr lang="sk-SK" sz="2000" b="1" dirty="0" err="1">
                <a:solidFill>
                  <a:schemeClr val="bg1"/>
                </a:solidFill>
              </a:rPr>
              <a:t>Ostrakizmus</a:t>
            </a:r>
            <a:r>
              <a:rPr lang="sk-SK" sz="2000" b="1" dirty="0">
                <a:solidFill>
                  <a:schemeClr val="bg1"/>
                </a:solidFill>
              </a:rPr>
              <a:t> </a:t>
            </a:r>
            <a:r>
              <a:rPr lang="sk-SK" sz="2000" dirty="0">
                <a:solidFill>
                  <a:schemeClr val="bg1"/>
                </a:solidFill>
              </a:rPr>
              <a:t>- u učiteľa je identifikovaná zvýšená zraniteľnosť, stráca svoju formálnu autoritu a žiaci ho začnú zneužívať</a:t>
            </a:r>
          </a:p>
          <a:p>
            <a:pPr marL="514350" indent="-514350" algn="just">
              <a:buClr>
                <a:srgbClr val="FF33CC"/>
              </a:buClr>
              <a:buAutoNum type="arabicPeriod"/>
            </a:pPr>
            <a:r>
              <a:rPr lang="sk-SK" sz="2000" b="1" dirty="0">
                <a:solidFill>
                  <a:schemeClr val="bg1"/>
                </a:solidFill>
              </a:rPr>
              <a:t>manipulácia a psychická agresia - </a:t>
            </a:r>
            <a:r>
              <a:rPr lang="sk-SK" sz="2000" dirty="0">
                <a:solidFill>
                  <a:schemeClr val="bg1"/>
                </a:solidFill>
              </a:rPr>
              <a:t>požiadavky učiteľa sú odmietané, žiaci narušujú vyučovanie, provokujú učiteľa, rastúca agresia a vyhrážanie (aj zo strany rodičov)</a:t>
            </a:r>
          </a:p>
          <a:p>
            <a:pPr marL="514350" indent="-514350" algn="just">
              <a:buClr>
                <a:srgbClr val="FF33CC"/>
              </a:buClr>
              <a:buAutoNum type="arabicPeriod"/>
            </a:pPr>
            <a:r>
              <a:rPr lang="sk-SK" sz="2000" b="1" dirty="0">
                <a:solidFill>
                  <a:schemeClr val="bg1"/>
                </a:solidFill>
              </a:rPr>
              <a:t>vytvorenie jadra agresora - </a:t>
            </a:r>
            <a:r>
              <a:rPr lang="sk-SK" sz="2000" dirty="0">
                <a:solidFill>
                  <a:schemeClr val="bg1"/>
                </a:solidFill>
              </a:rPr>
              <a:t>systematické šikanovanie učiteľa (napr. vulgarizmy a posmešky adresované učiteľovi, otvorený odpor voči vyučovaniu, fyzické a psychické prvky agresie, vyučovanie učiteľa si žiaci zaznamenávajú na mobil)</a:t>
            </a:r>
          </a:p>
          <a:p>
            <a:pPr marL="514350" indent="-514350" algn="just">
              <a:buClr>
                <a:srgbClr val="FF33CC"/>
              </a:buClr>
              <a:buAutoNum type="arabicPeriod"/>
            </a:pPr>
            <a:r>
              <a:rPr lang="sk-SK" sz="2000" b="1" dirty="0">
                <a:solidFill>
                  <a:schemeClr val="bg1"/>
                </a:solidFill>
              </a:rPr>
              <a:t>prijatie noriem agresorov - </a:t>
            </a:r>
            <a:r>
              <a:rPr lang="sk-SK" sz="2000" dirty="0">
                <a:solidFill>
                  <a:schemeClr val="bg1"/>
                </a:solidFill>
              </a:rPr>
              <a:t>väčšina žiakov prijíma normy agresorov, ktoré sa stávajú nepísaným pravidlom </a:t>
            </a:r>
          </a:p>
          <a:p>
            <a:pPr marL="514350" indent="-514350" algn="just">
              <a:buClr>
                <a:srgbClr val="FF33CC"/>
              </a:buClr>
              <a:buAutoNum type="arabicPeriod"/>
            </a:pPr>
            <a:r>
              <a:rPr lang="sk-SK" sz="2000" b="1" dirty="0">
                <a:solidFill>
                  <a:schemeClr val="bg1"/>
                </a:solidFill>
              </a:rPr>
              <a:t>Totalita -</a:t>
            </a:r>
            <a:r>
              <a:rPr lang="sk-SK" sz="2000" dirty="0">
                <a:solidFill>
                  <a:schemeClr val="bg1"/>
                </a:solidFill>
              </a:rPr>
              <a:t> násilie prijímajú všetci ako normu, šikanovanie sa stáva skupinovým programom a stáva sa sociálne prijateľnou formou správania</a:t>
            </a:r>
          </a:p>
          <a:p>
            <a:pPr algn="just">
              <a:buClr>
                <a:srgbClr val="FF33CC"/>
              </a:buClr>
            </a:pPr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1188575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/>
          </a:bodyPr>
          <a:lstStyle/>
          <a:p>
            <a:r>
              <a:rPr lang="sk-SK" sz="3200" dirty="0" err="1">
                <a:solidFill>
                  <a:srgbClr val="FF33CC"/>
                </a:solidFill>
              </a:rPr>
              <a:t>Kyberšikanovanie-cyberbullying</a:t>
            </a:r>
            <a:endParaRPr lang="sk-SK" sz="3200" dirty="0">
              <a:solidFill>
                <a:srgbClr val="FF33CC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95536" y="1357298"/>
            <a:ext cx="8352928" cy="5072098"/>
          </a:xfrm>
        </p:spPr>
        <p:txBody>
          <a:bodyPr>
            <a:normAutofit fontScale="25000" lnSpcReduction="20000"/>
          </a:bodyPr>
          <a:lstStyle/>
          <a:p>
            <a:pPr algn="just">
              <a:buClr>
                <a:srgbClr val="FF33CC"/>
              </a:buClr>
            </a:pPr>
            <a:r>
              <a:rPr lang="sk-SK" sz="9600" dirty="0">
                <a:solidFill>
                  <a:schemeClr val="bg1"/>
                </a:solidFill>
              </a:rPr>
              <a:t>úmyselné ubližovanie a zosmiešňovanie  prostredníctvom nových komunikačných prostriedkov (e-mail, </a:t>
            </a:r>
            <a:r>
              <a:rPr lang="sk-SK" sz="9600" dirty="0" err="1">
                <a:solidFill>
                  <a:schemeClr val="bg1"/>
                </a:solidFill>
              </a:rPr>
              <a:t>chat</a:t>
            </a:r>
            <a:r>
              <a:rPr lang="sk-SK" sz="9600" dirty="0">
                <a:solidFill>
                  <a:schemeClr val="bg1"/>
                </a:solidFill>
              </a:rPr>
              <a:t>, diskusné skupiny, mobilné telefóny) použitím virtuálneho priestoru na úmyselné, opakované a nepriateľské správanie sa žiaka alebo skupiny žiakov s úmyslom poškodiť učiteľa/učiteľov</a:t>
            </a:r>
          </a:p>
          <a:p>
            <a:pPr lvl="0" algn="just">
              <a:buClr>
                <a:srgbClr val="FF33CC"/>
              </a:buClr>
            </a:pPr>
            <a:r>
              <a:rPr lang="sk-SK" sz="9600" b="1" dirty="0">
                <a:solidFill>
                  <a:prstClr val="black"/>
                </a:solidFill>
              </a:rPr>
              <a:t>priama agresia - </a:t>
            </a:r>
            <a:r>
              <a:rPr lang="sk-SK" sz="9600" dirty="0">
                <a:solidFill>
                  <a:prstClr val="black"/>
                </a:solidFill>
              </a:rPr>
              <a:t>otvorený útok jednotlivca alebo skupiny  (napr. nahrávanie reakcií učiteľa, alebo napadnutie učiteľa, náhle fyzické napadnutie obete, pričom je zdokumentovaná jej reakcia. Záznam býva spracovaný do emotívneho videa a šírený prostredníctvom  mobilov a sociálnych sietí.</a:t>
            </a:r>
          </a:p>
          <a:p>
            <a:pPr lvl="0" algn="just">
              <a:buClr>
                <a:srgbClr val="FF33CC"/>
              </a:buClr>
            </a:pPr>
            <a:r>
              <a:rPr lang="sk-SK" sz="9600" b="1" dirty="0">
                <a:solidFill>
                  <a:prstClr val="black"/>
                </a:solidFill>
              </a:rPr>
              <a:t>nepriama agresia - </a:t>
            </a:r>
            <a:r>
              <a:rPr lang="sk-SK" sz="9600" dirty="0">
                <a:solidFill>
                  <a:prstClr val="black"/>
                </a:solidFill>
              </a:rPr>
              <a:t>sprostredkované psychické či fyzické napadnutie, ktoré vykonáva osoba poverená aktérom. Osoba túto činnosť vykonáva pre zábavu, pričom nepozná identitu obete.</a:t>
            </a:r>
          </a:p>
          <a:p>
            <a:pPr>
              <a:buClr>
                <a:srgbClr val="FF33CC"/>
              </a:buClr>
            </a:pPr>
            <a:endParaRPr lang="sk-SK" sz="8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79790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ička">
  <a:themeElements>
    <a:clrScheme name="Špička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Špička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Špička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952</TotalTime>
  <Words>1944</Words>
  <Application>Microsoft Office PowerPoint</Application>
  <PresentationFormat>Prezentácia na obrazovke (4:3)</PresentationFormat>
  <Paragraphs>129</Paragraphs>
  <Slides>17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7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17</vt:i4>
      </vt:variant>
    </vt:vector>
  </HeadingPairs>
  <TitlesOfParts>
    <vt:vector size="25" baseType="lpstr">
      <vt:lpstr>Book Antiqua</vt:lpstr>
      <vt:lpstr>Calibri</vt:lpstr>
      <vt:lpstr>Lucida Sans</vt:lpstr>
      <vt:lpstr>Times New Roman</vt:lpstr>
      <vt:lpstr>Wingdings</vt:lpstr>
      <vt:lpstr>Wingdings 2</vt:lpstr>
      <vt:lpstr>Wingdings 3</vt:lpstr>
      <vt:lpstr>Špička</vt:lpstr>
      <vt:lpstr>ŠIKANOVANIE CPPPaP Humenné</vt:lpstr>
      <vt:lpstr>ŠIKANOVANIE</vt:lpstr>
      <vt:lpstr>Kto sa môže stať obeťou šikanovania?</vt:lpstr>
      <vt:lpstr>Kto sú prizerajúci sa?</vt:lpstr>
      <vt:lpstr>Kto je agresor?</vt:lpstr>
      <vt:lpstr>Šikanovanie učiteľov</vt:lpstr>
      <vt:lpstr>Dôvody útokov na učiteľov</vt:lpstr>
      <vt:lpstr>Štádiá šikanovania</vt:lpstr>
      <vt:lpstr>Kyberšikanovanie-cyberbullying</vt:lpstr>
      <vt:lpstr>Charakteristické rysy kyberšikany</vt:lpstr>
      <vt:lpstr>Prezentácia programu PowerPoint</vt:lpstr>
      <vt:lpstr>Prevencia online násilia, obrana pri útokoch </vt:lpstr>
      <vt:lpstr>Prezentácia programu PowerPoint</vt:lpstr>
      <vt:lpstr>Šikanovanie a legislatíva </vt:lpstr>
      <vt:lpstr>Šikanovanie a štatistika ŠŠI</vt:lpstr>
      <vt:lpstr>Ponukové aktivity CPPPaP v oblasti sociálno-patologických javov</vt:lpstr>
      <vt:lpstr>Odporúčaná literatúra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ŠIKANOVANIE</dc:title>
  <dc:creator>LN2</dc:creator>
  <cp:lastModifiedBy>CPPPP Humenne</cp:lastModifiedBy>
  <cp:revision>86</cp:revision>
  <dcterms:created xsi:type="dcterms:W3CDTF">2014-01-10T10:23:33Z</dcterms:created>
  <dcterms:modified xsi:type="dcterms:W3CDTF">2020-04-03T08:47:30Z</dcterms:modified>
</cp:coreProperties>
</file>